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Gill Sans" panose="020B0604020202020204" charset="0"/>
      <p:regular r:id="rId24"/>
      <p:bold r:id="rId25"/>
    </p:embeddedFont>
    <p:embeddedFont>
      <p:font typeface="Sakkal Majalla" panose="02000000000000000000" pitchFamily="2" charset="-78"/>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X3+2rFdG45G/ZuhjR7bwez4A5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257081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801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141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55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596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01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722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773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24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433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7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541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22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40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868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679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30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08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35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20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48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1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4"/>
        <p:cNvGrpSpPr/>
        <p:nvPr/>
      </p:nvGrpSpPr>
      <p:grpSpPr>
        <a:xfrm>
          <a:off x="0" y="0"/>
          <a:ext cx="0" cy="0"/>
          <a:chOff x="0" y="0"/>
          <a:chExt cx="0" cy="0"/>
        </a:xfrm>
      </p:grpSpPr>
      <p:sp>
        <p:nvSpPr>
          <p:cNvPr id="15" name="Google Shape;15;p23"/>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DZ"/>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2"/>
        <p:cNvGrpSpPr/>
        <p:nvPr/>
      </p:nvGrpSpPr>
      <p:grpSpPr>
        <a:xfrm>
          <a:off x="0" y="0"/>
          <a:ext cx="0" cy="0"/>
          <a:chOff x="0" y="0"/>
          <a:chExt cx="0" cy="0"/>
        </a:xfrm>
      </p:grpSpPr>
      <p:sp>
        <p:nvSpPr>
          <p:cNvPr id="83" name="Google Shape;83;p32"/>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txBox="1">
            <a:spLocks noGrp="1"/>
          </p:cNvSpPr>
          <p:nvPr>
            <p:ph type="body" idx="1"/>
          </p:nvPr>
        </p:nvSpPr>
        <p:spPr>
          <a:xfrm rot="5400000">
            <a:off x="4527910" y="-1060599"/>
            <a:ext cx="3450613" cy="960327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5" name="Google Shape;85;p32"/>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2"/>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DZ"/>
              <a:t>‹N°›</a:t>
            </a:fld>
            <a:endParaRPr/>
          </a:p>
        </p:txBody>
      </p:sp>
      <p:cxnSp>
        <p:nvCxnSpPr>
          <p:cNvPr id="88" name="Google Shape;88;p32"/>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9"/>
        <p:cNvGrpSpPr/>
        <p:nvPr/>
      </p:nvGrpSpPr>
      <p:grpSpPr>
        <a:xfrm>
          <a:off x="0" y="0"/>
          <a:ext cx="0" cy="0"/>
          <a:chOff x="0" y="0"/>
          <a:chExt cx="0" cy="0"/>
        </a:xfrm>
      </p:grpSpPr>
      <p:sp>
        <p:nvSpPr>
          <p:cNvPr id="90" name="Google Shape;90;p33"/>
          <p:cNvSpPr txBox="1">
            <a:spLocks noGrp="1"/>
          </p:cNvSpPr>
          <p:nvPr>
            <p:ph type="title"/>
          </p:nvPr>
        </p:nvSpPr>
        <p:spPr>
          <a:xfrm rot="5400000">
            <a:off x="7917038" y="2321047"/>
            <a:ext cx="4659889" cy="16157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3"/>
          <p:cNvSpPr txBox="1">
            <a:spLocks noGrp="1"/>
          </p:cNvSpPr>
          <p:nvPr>
            <p:ph type="body" idx="1"/>
          </p:nvPr>
        </p:nvSpPr>
        <p:spPr>
          <a:xfrm rot="5400000">
            <a:off x="3029143" y="-785498"/>
            <a:ext cx="4659889" cy="78288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2" name="Google Shape;92;p33"/>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3"/>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DZ"/>
              <a:t>‹N°›</a:t>
            </a:fld>
            <a:endParaRPr/>
          </a:p>
        </p:txBody>
      </p:sp>
      <p:cxnSp>
        <p:nvCxnSpPr>
          <p:cNvPr id="95" name="Google Shape;95;p33"/>
          <p:cNvCxnSpPr/>
          <p:nvPr/>
        </p:nvCxnSpPr>
        <p:spPr>
          <a:xfrm>
            <a:off x="9439111" y="798973"/>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8"/>
        <p:cNvGrpSpPr/>
        <p:nvPr/>
      </p:nvGrpSpPr>
      <p:grpSpPr>
        <a:xfrm>
          <a:off x="0" y="0"/>
          <a:ext cx="0" cy="0"/>
          <a:chOff x="0" y="0"/>
          <a:chExt cx="0" cy="0"/>
        </a:xfrm>
      </p:grpSpPr>
      <p:sp>
        <p:nvSpPr>
          <p:cNvPr id="19" name="Google Shape;19;p24"/>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4"/>
          <p:cNvSpPr txBox="1">
            <a:spLocks noGrp="1"/>
          </p:cNvSpPr>
          <p:nvPr>
            <p:ph type="subTitle" idx="1"/>
          </p:nvPr>
        </p:nvSpPr>
        <p:spPr>
          <a:xfrm>
            <a:off x="2417780" y="3531204"/>
            <a:ext cx="8637072"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1" name="Google Shape;21;p2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ftr" idx="11"/>
          </p:nvPr>
        </p:nvSpPr>
        <p:spPr>
          <a:xfrm>
            <a:off x="2416500" y="329307"/>
            <a:ext cx="4973915"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sldNum" idx="12"/>
          </p:nvPr>
        </p:nvSpPr>
        <p:spPr>
          <a:xfrm>
            <a:off x="1437664"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DZ"/>
              <a:t>‹N°›</a:t>
            </a:fld>
            <a:endParaRPr/>
          </a:p>
        </p:txBody>
      </p:sp>
      <p:cxnSp>
        <p:nvCxnSpPr>
          <p:cNvPr id="24" name="Google Shape;24;p24"/>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8" name="Google Shape;28;p25"/>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DZ"/>
              <a:t>‹N°›</a:t>
            </a:fld>
            <a:endParaRPr/>
          </a:p>
        </p:txBody>
      </p:sp>
      <p:cxnSp>
        <p:nvCxnSpPr>
          <p:cNvPr id="31" name="Google Shape;31;p25"/>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1454239" y="1756130"/>
            <a:ext cx="8643154"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1454239" y="3806195"/>
            <a:ext cx="8630446"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800"/>
              <a:buNone/>
              <a:defRPr sz="18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35" name="Google Shape;35;p26"/>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DZ"/>
              <a:t>‹N°›</a:t>
            </a:fld>
            <a:endParaRPr/>
          </a:p>
        </p:txBody>
      </p:sp>
      <p:cxnSp>
        <p:nvCxnSpPr>
          <p:cNvPr id="38" name="Google Shape;38;p26"/>
          <p:cNvCxnSpPr/>
          <p:nvPr/>
        </p:nvCxnSpPr>
        <p:spPr>
          <a:xfrm>
            <a:off x="1454239" y="3804985"/>
            <a:ext cx="863044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1447331" y="2010878"/>
            <a:ext cx="4645152" cy="34485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2" name="Google Shape;42;p27"/>
          <p:cNvSpPr txBox="1">
            <a:spLocks noGrp="1"/>
          </p:cNvSpPr>
          <p:nvPr>
            <p:ph type="body" idx="2"/>
          </p:nvPr>
        </p:nvSpPr>
        <p:spPr>
          <a:xfrm>
            <a:off x="6413771" y="2017343"/>
            <a:ext cx="4645152" cy="344152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3" name="Google Shape;43;p27"/>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DZ"/>
              <a:t>‹N°›</a:t>
            </a:fld>
            <a:endParaRPr/>
          </a:p>
        </p:txBody>
      </p:sp>
      <p:cxnSp>
        <p:nvCxnSpPr>
          <p:cNvPr id="46" name="Google Shape;46;p27"/>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1447191" y="804163"/>
            <a:ext cx="9607661"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1447191" y="2019549"/>
            <a:ext cx="4645152"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0" name="Google Shape;50;p28"/>
          <p:cNvSpPr txBox="1">
            <a:spLocks noGrp="1"/>
          </p:cNvSpPr>
          <p:nvPr>
            <p:ph type="body" idx="2"/>
          </p:nvPr>
        </p:nvSpPr>
        <p:spPr>
          <a:xfrm>
            <a:off x="1447191" y="2824269"/>
            <a:ext cx="4645152"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1" name="Google Shape;51;p28"/>
          <p:cNvSpPr txBox="1">
            <a:spLocks noGrp="1"/>
          </p:cNvSpPr>
          <p:nvPr>
            <p:ph type="body" idx="3"/>
          </p:nvPr>
        </p:nvSpPr>
        <p:spPr>
          <a:xfrm>
            <a:off x="6412362" y="2023003"/>
            <a:ext cx="46451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2" name="Google Shape;52;p28"/>
          <p:cNvSpPr txBox="1">
            <a:spLocks noGrp="1"/>
          </p:cNvSpPr>
          <p:nvPr>
            <p:ph type="body" idx="4"/>
          </p:nvPr>
        </p:nvSpPr>
        <p:spPr>
          <a:xfrm>
            <a:off x="6412362" y="2821491"/>
            <a:ext cx="46451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28"/>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8"/>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DZ"/>
              <a:t>‹N°›</a:t>
            </a:fld>
            <a:endParaRPr/>
          </a:p>
        </p:txBody>
      </p:sp>
      <p:cxnSp>
        <p:nvCxnSpPr>
          <p:cNvPr id="56" name="Google Shape;56;p28"/>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7"/>
        <p:cNvGrpSpPr/>
        <p:nvPr/>
      </p:nvGrpSpPr>
      <p:grpSpPr>
        <a:xfrm>
          <a:off x="0" y="0"/>
          <a:ext cx="0" cy="0"/>
          <a:chOff x="0" y="0"/>
          <a:chExt cx="0" cy="0"/>
        </a:xfrm>
      </p:grpSpPr>
      <p:sp>
        <p:nvSpPr>
          <p:cNvPr id="58" name="Google Shape;58;p29"/>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9"/>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DZ"/>
              <a:t>‹N°›</a:t>
            </a:fld>
            <a:endParaRPr/>
          </a:p>
        </p:txBody>
      </p:sp>
      <p:cxnSp>
        <p:nvCxnSpPr>
          <p:cNvPr id="62" name="Google Shape;62;p29"/>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1444671" y="798973"/>
            <a:ext cx="3273099"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0"/>
          <p:cNvSpPr txBox="1">
            <a:spLocks noGrp="1"/>
          </p:cNvSpPr>
          <p:nvPr>
            <p:ph type="body" idx="1"/>
          </p:nvPr>
        </p:nvSpPr>
        <p:spPr>
          <a:xfrm>
            <a:off x="5043714" y="798974"/>
            <a:ext cx="6012470"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6" name="Google Shape;66;p30"/>
          <p:cNvSpPr txBox="1">
            <a:spLocks noGrp="1"/>
          </p:cNvSpPr>
          <p:nvPr>
            <p:ph type="body" idx="2"/>
          </p:nvPr>
        </p:nvSpPr>
        <p:spPr>
          <a:xfrm>
            <a:off x="1444671" y="3205491"/>
            <a:ext cx="3275013"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67" name="Google Shape;67;p30"/>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DZ"/>
              <a:t>‹N°›</a:t>
            </a:fld>
            <a:endParaRPr/>
          </a:p>
        </p:txBody>
      </p:sp>
      <p:cxnSp>
        <p:nvCxnSpPr>
          <p:cNvPr id="70" name="Google Shape;70;p30"/>
          <p:cNvCxnSpPr/>
          <p:nvPr/>
        </p:nvCxnSpPr>
        <p:spPr>
          <a:xfrm>
            <a:off x="1448280" y="3205491"/>
            <a:ext cx="326949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1"/>
        <p:cNvGrpSpPr/>
        <p:nvPr/>
      </p:nvGrpSpPr>
      <p:grpSpPr>
        <a:xfrm>
          <a:off x="0" y="0"/>
          <a:ext cx="0" cy="0"/>
          <a:chOff x="0" y="0"/>
          <a:chExt cx="0" cy="0"/>
        </a:xfrm>
      </p:grpSpPr>
      <p:grpSp>
        <p:nvGrpSpPr>
          <p:cNvPr id="72" name="Google Shape;72;p31"/>
          <p:cNvGrpSpPr/>
          <p:nvPr/>
        </p:nvGrpSpPr>
        <p:grpSpPr>
          <a:xfrm>
            <a:off x="7477387" y="482170"/>
            <a:ext cx="4074533" cy="5149101"/>
            <a:chOff x="7477387" y="482170"/>
            <a:chExt cx="4074533" cy="5149101"/>
          </a:xfrm>
        </p:grpSpPr>
        <p:sp>
          <p:nvSpPr>
            <p:cNvPr id="73" name="Google Shape;73;p31"/>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1"/>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31"/>
          <p:cNvSpPr txBox="1">
            <a:spLocks noGrp="1"/>
          </p:cNvSpPr>
          <p:nvPr>
            <p:ph type="title"/>
          </p:nvPr>
        </p:nvSpPr>
        <p:spPr>
          <a:xfrm>
            <a:off x="1451206" y="1129513"/>
            <a:ext cx="5532328"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a:spLocks noGrp="1"/>
          </p:cNvSpPr>
          <p:nvPr>
            <p:ph type="pic" idx="2"/>
          </p:nvPr>
        </p:nvSpPr>
        <p:spPr>
          <a:xfrm>
            <a:off x="8124389" y="1122542"/>
            <a:ext cx="2791171" cy="3866327"/>
          </a:xfrm>
          <a:prstGeom prst="rect">
            <a:avLst/>
          </a:prstGeom>
          <a:solidFill>
            <a:srgbClr val="D8D8D8"/>
          </a:solidFill>
          <a:ln>
            <a:noFill/>
          </a:ln>
        </p:spPr>
      </p:sp>
      <p:sp>
        <p:nvSpPr>
          <p:cNvPr id="77" name="Google Shape;77;p31"/>
          <p:cNvSpPr txBox="1">
            <a:spLocks noGrp="1"/>
          </p:cNvSpPr>
          <p:nvPr>
            <p:ph type="body" idx="1"/>
          </p:nvPr>
        </p:nvSpPr>
        <p:spPr>
          <a:xfrm>
            <a:off x="1450329" y="3145992"/>
            <a:ext cx="5524404"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8" name="Google Shape;78;p31"/>
          <p:cNvSpPr txBox="1">
            <a:spLocks noGrp="1"/>
          </p:cNvSpPr>
          <p:nvPr>
            <p:ph type="dt" idx="10"/>
          </p:nvPr>
        </p:nvSpPr>
        <p:spPr>
          <a:xfrm>
            <a:off x="1447382" y="5469856"/>
            <a:ext cx="5527351"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ftr" idx="11"/>
          </p:nvPr>
        </p:nvSpPr>
        <p:spPr>
          <a:xfrm>
            <a:off x="1447382" y="318640"/>
            <a:ext cx="5541004"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DZ"/>
              <a:t>‹N°›</a:t>
            </a:fld>
            <a:endParaRPr/>
          </a:p>
        </p:txBody>
      </p:sp>
      <p:cxnSp>
        <p:nvCxnSpPr>
          <p:cNvPr id="81" name="Google Shape;81;p31"/>
          <p:cNvCxnSpPr/>
          <p:nvPr/>
        </p:nvCxnSpPr>
        <p:spPr>
          <a:xfrm>
            <a:off x="1447382" y="3143605"/>
            <a:ext cx="552735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22"/>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7;p22"/>
          <p:cNvPicPr preferRelativeResize="0"/>
          <p:nvPr/>
        </p:nvPicPr>
        <p:blipFill rotWithShape="1">
          <a:blip r:embed="rId13">
            <a:alphaModFix/>
          </a:blip>
          <a:srcRect t="1538" b="-1538"/>
          <a:stretch/>
        </p:blipFill>
        <p:spPr>
          <a:xfrm>
            <a:off x="0" y="6126480"/>
            <a:ext cx="12192000" cy="742950"/>
          </a:xfrm>
          <a:prstGeom prst="rect">
            <a:avLst/>
          </a:prstGeom>
          <a:noFill/>
          <a:ln>
            <a:noFill/>
          </a:ln>
        </p:spPr>
      </p:pic>
      <p:sp>
        <p:nvSpPr>
          <p:cNvPr id="8" name="Google Shape;8;p22"/>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22"/>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0" name="Google Shape;10;p22"/>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 name="Google Shape;11;p22"/>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22"/>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ar-DZ"/>
              <a:t>‹N°›</a:t>
            </a:fld>
            <a:endParaRPr/>
          </a:p>
        </p:txBody>
      </p:sp>
      <p:cxnSp>
        <p:nvCxnSpPr>
          <p:cNvPr id="13" name="Google Shape;13;p22"/>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p:cNvPicPr preferRelativeResize="0"/>
          <p:nvPr/>
        </p:nvPicPr>
        <p:blipFill rotWithShape="1">
          <a:blip r:embed="rId3">
            <a:alphaModFix/>
          </a:blip>
          <a:srcRect l="25130" t="3157" r="24268" b="5021"/>
          <a:stretch/>
        </p:blipFill>
        <p:spPr>
          <a:xfrm>
            <a:off x="487810" y="1261273"/>
            <a:ext cx="3823870" cy="3163994"/>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01" name="Google Shape;101;p1"/>
          <p:cNvSpPr txBox="1"/>
          <p:nvPr/>
        </p:nvSpPr>
        <p:spPr>
          <a:xfrm>
            <a:off x="3680305" y="440981"/>
            <a:ext cx="639950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DZ" sz="3200" b="1" i="0" u="none" strike="noStrike" cap="none">
                <a:solidFill>
                  <a:srgbClr val="FF00FF"/>
                </a:solidFill>
                <a:latin typeface="Calibri"/>
                <a:ea typeface="Calibri"/>
                <a:cs typeface="Calibri"/>
                <a:sym typeface="Calibri"/>
              </a:rPr>
              <a:t>مقدمة المحاضرة: الأستاذة الدكتورة مفيدة بن حفيظ</a:t>
            </a:r>
            <a:endParaRPr sz="3200" b="1">
              <a:solidFill>
                <a:schemeClr val="dk1"/>
              </a:solidFill>
              <a:latin typeface="Calibri"/>
              <a:ea typeface="Calibri"/>
              <a:cs typeface="Calibri"/>
              <a:sym typeface="Calibri"/>
            </a:endParaRPr>
          </a:p>
          <a:p>
            <a:pPr marL="0" marR="0" lvl="0" indent="0" algn="l" rtl="0">
              <a:spcBef>
                <a:spcPts val="0"/>
              </a:spcBef>
              <a:spcAft>
                <a:spcPts val="0"/>
              </a:spcAft>
              <a:buNone/>
            </a:pPr>
            <a:endParaRPr sz="3200" b="1">
              <a:solidFill>
                <a:schemeClr val="dk1"/>
              </a:solidFill>
              <a:latin typeface="Gill Sans"/>
              <a:ea typeface="Gill Sans"/>
              <a:cs typeface="Gill Sans"/>
              <a:sym typeface="Gill Sans"/>
            </a:endParaRPr>
          </a:p>
        </p:txBody>
      </p:sp>
      <p:sp>
        <p:nvSpPr>
          <p:cNvPr id="102" name="Google Shape;102;p1"/>
          <p:cNvSpPr txBox="1"/>
          <p:nvPr/>
        </p:nvSpPr>
        <p:spPr>
          <a:xfrm>
            <a:off x="6880060" y="1445793"/>
            <a:ext cx="6094520" cy="487506"/>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DZ" sz="2400" b="1">
                <a:solidFill>
                  <a:schemeClr val="dk1"/>
                </a:solidFill>
                <a:latin typeface="Calibri"/>
                <a:ea typeface="Calibri"/>
                <a:cs typeface="Calibri"/>
                <a:sym typeface="Calibri"/>
              </a:rPr>
              <a:t>عنوان المحاضرة:</a:t>
            </a:r>
            <a:endParaRPr sz="2400">
              <a:solidFill>
                <a:schemeClr val="dk1"/>
              </a:solidFill>
              <a:latin typeface="Calibri"/>
              <a:ea typeface="Calibri"/>
              <a:cs typeface="Calibri"/>
              <a:sym typeface="Calibri"/>
            </a:endParaRPr>
          </a:p>
        </p:txBody>
      </p:sp>
      <p:sp>
        <p:nvSpPr>
          <p:cNvPr id="103" name="Google Shape;103;p1"/>
          <p:cNvSpPr txBox="1"/>
          <p:nvPr/>
        </p:nvSpPr>
        <p:spPr>
          <a:xfrm>
            <a:off x="4235480" y="1933299"/>
            <a:ext cx="6094520" cy="1014380"/>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DZ" sz="2800" b="1">
                <a:solidFill>
                  <a:srgbClr val="00B050"/>
                </a:solidFill>
                <a:latin typeface="Calibri"/>
                <a:ea typeface="Calibri"/>
                <a:cs typeface="Calibri"/>
                <a:sym typeface="Calibri"/>
              </a:rPr>
              <a:t>أنماط التعلم عند الطالب الجامعي واستراتيجيات التدريس الموائمة لها.</a:t>
            </a:r>
            <a:endParaRPr sz="2800">
              <a:solidFill>
                <a:schemeClr val="dk1"/>
              </a:solidFill>
              <a:latin typeface="Calibri"/>
              <a:ea typeface="Calibri"/>
              <a:cs typeface="Calibri"/>
              <a:sym typeface="Calibri"/>
            </a:endParaRPr>
          </a:p>
        </p:txBody>
      </p:sp>
      <p:sp>
        <p:nvSpPr>
          <p:cNvPr id="104" name="Google Shape;104;p1"/>
          <p:cNvSpPr txBox="1"/>
          <p:nvPr/>
        </p:nvSpPr>
        <p:spPr>
          <a:xfrm>
            <a:off x="4311680" y="3003466"/>
            <a:ext cx="6094520" cy="1014380"/>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DZ" sz="2800" b="1">
                <a:solidFill>
                  <a:srgbClr val="00B050"/>
                </a:solidFill>
                <a:latin typeface="Sakkal Majalla"/>
                <a:ea typeface="Sakkal Majalla"/>
                <a:cs typeface="Sakkal Majalla"/>
                <a:sym typeface="Sakkal Majalla"/>
              </a:rPr>
              <a:t>Learning Styles of university students and appropriate teaching strategies</a:t>
            </a:r>
            <a:endParaRPr sz="2800">
              <a:solidFill>
                <a:schemeClr val="dk1"/>
              </a:solidFill>
              <a:latin typeface="Calibri"/>
              <a:ea typeface="Calibri"/>
              <a:cs typeface="Calibri"/>
              <a:sym typeface="Calibri"/>
            </a:endParaRPr>
          </a:p>
        </p:txBody>
      </p:sp>
      <p:sp>
        <p:nvSpPr>
          <p:cNvPr id="105" name="Google Shape;105;p1"/>
          <p:cNvSpPr txBox="1"/>
          <p:nvPr/>
        </p:nvSpPr>
        <p:spPr>
          <a:xfrm>
            <a:off x="4401290" y="4282260"/>
            <a:ext cx="6094520" cy="1878206"/>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DZ" sz="2400" b="1">
                <a:solidFill>
                  <a:srgbClr val="000000"/>
                </a:solidFill>
                <a:latin typeface="Calibri"/>
                <a:ea typeface="Calibri"/>
                <a:cs typeface="Calibri"/>
                <a:sym typeface="Calibri"/>
              </a:rPr>
              <a:t>محاضرة في إطار التكوين الحضوري للأستاذة حديثي التوظيف بجامعة باتنة 2.</a:t>
            </a:r>
            <a:endParaRPr sz="2400">
              <a:solidFill>
                <a:schemeClr val="dk1"/>
              </a:solidFill>
              <a:latin typeface="Calibri"/>
              <a:ea typeface="Calibri"/>
              <a:cs typeface="Calibri"/>
              <a:sym typeface="Calibri"/>
            </a:endParaRPr>
          </a:p>
          <a:p>
            <a:pPr marL="0" marR="0" lvl="0" indent="0" algn="ctr" rtl="1">
              <a:lnSpc>
                <a:spcPct val="107000"/>
              </a:lnSpc>
              <a:spcBef>
                <a:spcPts val="800"/>
              </a:spcBef>
              <a:spcAft>
                <a:spcPts val="0"/>
              </a:spcAft>
              <a:buNone/>
            </a:pPr>
            <a:r>
              <a:rPr lang="ar-DZ" sz="2400" b="1">
                <a:solidFill>
                  <a:srgbClr val="000000"/>
                </a:solidFill>
                <a:latin typeface="Calibri"/>
                <a:ea typeface="Calibri"/>
                <a:cs typeface="Calibri"/>
                <a:sym typeface="Calibri"/>
              </a:rPr>
              <a:t>دفعة 2023/2024</a:t>
            </a:r>
            <a:endParaRPr sz="2400">
              <a:solidFill>
                <a:schemeClr val="dk1"/>
              </a:solidFill>
              <a:latin typeface="Calibri"/>
              <a:ea typeface="Calibri"/>
              <a:cs typeface="Calibri"/>
              <a:sym typeface="Calibri"/>
            </a:endParaRPr>
          </a:p>
          <a:p>
            <a:pPr marL="0" marR="0" lvl="0" indent="0" algn="ctr" rtl="1">
              <a:lnSpc>
                <a:spcPct val="107000"/>
              </a:lnSpc>
              <a:spcBef>
                <a:spcPts val="800"/>
              </a:spcBef>
              <a:spcAft>
                <a:spcPts val="0"/>
              </a:spcAft>
              <a:buNone/>
            </a:pPr>
            <a:r>
              <a:rPr lang="ar-DZ" sz="2400" b="1">
                <a:solidFill>
                  <a:srgbClr val="0070C0"/>
                </a:solidFill>
                <a:latin typeface="Calibri"/>
                <a:ea typeface="Calibri"/>
                <a:cs typeface="Calibri"/>
                <a:sym typeface="Calibri"/>
              </a:rPr>
              <a:t>يوم: الخميس 09/ماي/2024</a:t>
            </a:r>
            <a:endParaRPr sz="24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2" presetClass="entr" presetSubtype="1"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 calcmode="lin" valueType="num">
                                      <p:cBhvr additive="base">
                                        <p:cTn id="10" dur="500"/>
                                        <p:tgtEl>
                                          <p:spTgt spid="101"/>
                                        </p:tgtEl>
                                        <p:attrNameLst>
                                          <p:attrName>ppt_y</p:attrName>
                                        </p:attrNameLst>
                                      </p:cBhvr>
                                      <p:tavLst>
                                        <p:tav tm="0">
                                          <p:val>
                                            <p:strVal val="#ppt_y-1"/>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p:tgtEl>
                                          <p:spTgt spid="102"/>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additive="base">
                                        <p:cTn id="16" dur="500"/>
                                        <p:tgtEl>
                                          <p:spTgt spid="103"/>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p:tgtEl>
                                          <p:spTgt spid="104"/>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05"/>
                                        </p:tgtEl>
                                        <p:attrNameLst>
                                          <p:attrName>style.visibility</p:attrName>
                                        </p:attrNameLst>
                                      </p:cBhvr>
                                      <p:to>
                                        <p:strVal val="visible"/>
                                      </p:to>
                                    </p:set>
                                    <p:anim calcmode="lin" valueType="num">
                                      <p:cBhvr additive="base">
                                        <p:cTn id="22" dur="500"/>
                                        <p:tgtEl>
                                          <p:spTgt spid="10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p:nvPr/>
        </p:nvSpPr>
        <p:spPr>
          <a:xfrm>
            <a:off x="8107679" y="959995"/>
            <a:ext cx="3975667" cy="3865289"/>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1800" b="1">
                <a:solidFill>
                  <a:srgbClr val="00B050"/>
                </a:solidFill>
                <a:latin typeface="Calibri"/>
                <a:ea typeface="Calibri"/>
                <a:cs typeface="Calibri"/>
                <a:sym typeface="Calibri"/>
              </a:rPr>
              <a:t>- إدراكه للمعلومة يكون من الجزء إلى الكل.</a:t>
            </a:r>
            <a:endParaRPr sz="1200">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B050"/>
                </a:solidFill>
                <a:latin typeface="Calibri"/>
                <a:ea typeface="Calibri"/>
                <a:cs typeface="Calibri"/>
                <a:sym typeface="Calibri"/>
              </a:rPr>
              <a:t>- يستخدم في معالجته خطوات متسلسلة ومتدرجة منهجية دقيقة.</a:t>
            </a:r>
            <a:endParaRPr sz="1200">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B050"/>
                </a:solidFill>
                <a:latin typeface="Calibri"/>
                <a:ea typeface="Calibri"/>
                <a:cs typeface="Calibri"/>
                <a:sym typeface="Calibri"/>
              </a:rPr>
              <a:t>- يحب أن يعرض عليه الدرس في شكل خطوات متسلسلة ومترابطة وواضحة.</a:t>
            </a:r>
            <a:endParaRPr sz="1200">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B050"/>
                </a:solidFill>
                <a:latin typeface="Calibri"/>
                <a:ea typeface="Calibri"/>
                <a:cs typeface="Calibri"/>
                <a:sym typeface="Calibri"/>
              </a:rPr>
              <a:t>- يبحث دائما على خطوات عملية لحل المشاكل والتمارين والمسائل العلمية.</a:t>
            </a:r>
            <a:endParaRPr sz="1200">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B050"/>
                </a:solidFill>
                <a:latin typeface="Calibri"/>
                <a:ea typeface="Calibri"/>
                <a:cs typeface="Calibri"/>
                <a:sym typeface="Calibri"/>
              </a:rPr>
              <a:t>- يميل إلى فهم تفاصيل الموضوع لأن البناء العام يكون غامضا لديه.</a:t>
            </a:r>
            <a:endParaRPr sz="1200">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B050"/>
                </a:solidFill>
                <a:latin typeface="Calibri"/>
                <a:ea typeface="Calibri"/>
                <a:cs typeface="Calibri"/>
                <a:sym typeface="Calibri"/>
              </a:rPr>
              <a:t>- يقوم عادة بالربط بين ما قدم في الحصة التعليمية الآنية بما قدم في حصص سالفة أو مقاييس أخرى.</a:t>
            </a:r>
            <a:endParaRPr sz="1200">
              <a:solidFill>
                <a:srgbClr val="00B050"/>
              </a:solidFill>
              <a:latin typeface="Calibri"/>
              <a:ea typeface="Calibri"/>
              <a:cs typeface="Calibri"/>
              <a:sym typeface="Calibri"/>
            </a:endParaRPr>
          </a:p>
        </p:txBody>
      </p:sp>
      <p:sp>
        <p:nvSpPr>
          <p:cNvPr id="175" name="Google Shape;175;p10"/>
          <p:cNvSpPr txBox="1"/>
          <p:nvPr/>
        </p:nvSpPr>
        <p:spPr>
          <a:xfrm>
            <a:off x="713197" y="406638"/>
            <a:ext cx="6101080" cy="55335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800" b="1">
                <a:solidFill>
                  <a:srgbClr val="00B050"/>
                </a:solidFill>
                <a:latin typeface="Calibri"/>
                <a:ea typeface="Calibri"/>
                <a:cs typeface="Calibri"/>
                <a:sym typeface="Calibri"/>
              </a:rPr>
              <a:t>النمط التسلسلي:</a:t>
            </a:r>
            <a:endParaRPr sz="1600">
              <a:solidFill>
                <a:srgbClr val="00B050"/>
              </a:solidFill>
              <a:latin typeface="Calibri"/>
              <a:ea typeface="Calibri"/>
              <a:cs typeface="Calibri"/>
              <a:sym typeface="Calibri"/>
            </a:endParaRPr>
          </a:p>
        </p:txBody>
      </p:sp>
      <p:pic>
        <p:nvPicPr>
          <p:cNvPr id="176" name="Google Shape;176;p10"/>
          <p:cNvPicPr preferRelativeResize="0"/>
          <p:nvPr/>
        </p:nvPicPr>
        <p:blipFill rotWithShape="1">
          <a:blip r:embed="rId3">
            <a:alphaModFix/>
          </a:blip>
          <a:srcRect/>
          <a:stretch/>
        </p:blipFill>
        <p:spPr>
          <a:xfrm>
            <a:off x="3641817" y="1140603"/>
            <a:ext cx="4560385" cy="3865289"/>
          </a:xfrm>
          <a:prstGeom prst="ellipse">
            <a:avLst/>
          </a:prstGeom>
          <a:noFill/>
          <a:ln>
            <a:noFill/>
          </a:ln>
        </p:spPr>
      </p:pic>
      <p:sp>
        <p:nvSpPr>
          <p:cNvPr id="177" name="Google Shape;177;p10"/>
          <p:cNvSpPr txBox="1"/>
          <p:nvPr/>
        </p:nvSpPr>
        <p:spPr>
          <a:xfrm>
            <a:off x="301717" y="1655314"/>
            <a:ext cx="3340100" cy="3169970"/>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1800" b="1">
                <a:solidFill>
                  <a:srgbClr val="00B050"/>
                </a:solidFill>
                <a:latin typeface="Calibri"/>
                <a:ea typeface="Calibri"/>
                <a:cs typeface="Calibri"/>
                <a:sym typeface="Calibri"/>
              </a:rPr>
              <a:t>- يحب التخطيط لما يتعلمه أو يقوم بإنجازه بطريقة منطقية.</a:t>
            </a:r>
            <a:endParaRPr sz="1200">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B050"/>
                </a:solidFill>
                <a:latin typeface="Calibri"/>
                <a:ea typeface="Calibri"/>
                <a:cs typeface="Calibri"/>
                <a:sym typeface="Calibri"/>
              </a:rPr>
              <a:t>- ملخصات المحاضرات التي يقدمها الأساتذة ليست مفيدة له كثيرا.</a:t>
            </a:r>
            <a:endParaRPr sz="1200">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B050"/>
                </a:solidFill>
                <a:latin typeface="Calibri"/>
                <a:ea typeface="Calibri"/>
                <a:cs typeface="Calibri"/>
                <a:sym typeface="Calibri"/>
              </a:rPr>
              <a:t>- عند تصميمه لورقة بحثية يباشر العمل من خلال الكتابة في بداية ورقته ثم التقدم إلى الأمام.</a:t>
            </a:r>
            <a:endParaRPr sz="1200">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B050"/>
                </a:solidFill>
                <a:latin typeface="Calibri"/>
                <a:ea typeface="Calibri"/>
                <a:cs typeface="Calibri"/>
                <a:sym typeface="Calibri"/>
              </a:rPr>
              <a:t>- مجمع جيد ورابط للأحداث عند اكتشافه للموضوعات.</a:t>
            </a:r>
            <a:endParaRPr sz="1200">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B050"/>
                </a:solidFill>
                <a:latin typeface="Calibri"/>
                <a:ea typeface="Calibri"/>
                <a:cs typeface="Calibri"/>
                <a:sym typeface="Calibri"/>
              </a:rPr>
              <a:t>- انسان منظم يحب العلاقات المنطقية.</a:t>
            </a:r>
            <a:endParaRPr sz="1200">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p:tgtEl>
                                          <p:spTgt spid="1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additive="base">
                                        <p:cTn id="12" dur="500"/>
                                        <p:tgtEl>
                                          <p:spTgt spid="174"/>
                                        </p:tgtEl>
                                        <p:attrNameLst>
                                          <p:attrName>ppt_x</p:attrName>
                                        </p:attrNameLst>
                                      </p:cBhvr>
                                      <p:tavLst>
                                        <p:tav tm="0">
                                          <p:val>
                                            <p:strVal val="#ppt_x+1"/>
                                          </p:val>
                                        </p:tav>
                                        <p:tav tm="100000">
                                          <p:val>
                                            <p:strVal val="#ppt_x"/>
                                          </p:val>
                                        </p:tav>
                                      </p:tavLst>
                                    </p:anim>
                                  </p:childTnLst>
                                </p:cTn>
                              </p:par>
                              <p:par>
                                <p:cTn id="13" presetID="2" presetClass="entr" presetSubtype="1" fill="hold" nodeType="with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additive="base">
                                        <p:cTn id="15" dur="500"/>
                                        <p:tgtEl>
                                          <p:spTgt spid="176"/>
                                        </p:tgtEl>
                                        <p:attrNameLst>
                                          <p:attrName>ppt_y</p:attrName>
                                        </p:attrNameLst>
                                      </p:cBhvr>
                                      <p:tavLst>
                                        <p:tav tm="0">
                                          <p:val>
                                            <p:strVal val="#ppt_y-1"/>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77"/>
                                        </p:tgtEl>
                                        <p:attrNameLst>
                                          <p:attrName>style.visibility</p:attrName>
                                        </p:attrNameLst>
                                      </p:cBhvr>
                                      <p:to>
                                        <p:strVal val="visible"/>
                                      </p:to>
                                    </p:set>
                                    <p:anim calcmode="lin" valueType="num">
                                      <p:cBhvr additive="base">
                                        <p:cTn id="18" dur="500"/>
                                        <p:tgtEl>
                                          <p:spTgt spid="1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p:nvPr/>
        </p:nvSpPr>
        <p:spPr>
          <a:xfrm>
            <a:off x="6562720" y="456508"/>
            <a:ext cx="5426080" cy="5655138"/>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B050"/>
                </a:solidFill>
                <a:latin typeface="Calibri"/>
                <a:ea typeface="Calibri"/>
                <a:cs typeface="Calibri"/>
                <a:sym typeface="Calibri"/>
              </a:rPr>
              <a:t>- إدراكه حسي.</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00B050"/>
                </a:solidFill>
                <a:latin typeface="Calibri"/>
                <a:ea typeface="Calibri"/>
                <a:cs typeface="Calibri"/>
                <a:sym typeface="Calibri"/>
              </a:rPr>
              <a:t>- يهتم بالتفاصيل العيانية.</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00B050"/>
                </a:solidFill>
                <a:latin typeface="Calibri"/>
                <a:ea typeface="Calibri"/>
                <a:cs typeface="Calibri"/>
                <a:sym typeface="Calibri"/>
              </a:rPr>
              <a:t>- الحواس هي مدخله للمعرفة.</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00B050"/>
                </a:solidFill>
                <a:latin typeface="Calibri"/>
                <a:ea typeface="Calibri"/>
                <a:cs typeface="Calibri"/>
                <a:sym typeface="Calibri"/>
              </a:rPr>
              <a:t>- يميل إلى التطبيق، يتجه في تعلمه نحو الحقائق والإجراءات.</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00B050"/>
                </a:solidFill>
                <a:latin typeface="Calibri"/>
                <a:ea typeface="Calibri"/>
                <a:cs typeface="Calibri"/>
                <a:sym typeface="Calibri"/>
              </a:rPr>
              <a:t>- يبحث عند شرحه لمادة علمية أن يتعامل مع الحقائق والمواقف الحياتية الواقعية.</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00B050"/>
                </a:solidFill>
                <a:latin typeface="Calibri"/>
                <a:ea typeface="Calibri"/>
                <a:cs typeface="Calibri"/>
                <a:sym typeface="Calibri"/>
              </a:rPr>
              <a:t>- يجب أن يتعلم من خلال مواد واقعية مثل الحقائق والبيانات.</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00B050"/>
                </a:solidFill>
                <a:latin typeface="Calibri"/>
                <a:ea typeface="Calibri"/>
                <a:cs typeface="Calibri"/>
                <a:sym typeface="Calibri"/>
              </a:rPr>
              <a:t>- يسهل عليه تعلم الحقائق.</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00B050"/>
                </a:solidFill>
                <a:latin typeface="Calibri"/>
                <a:ea typeface="Calibri"/>
                <a:cs typeface="Calibri"/>
                <a:sym typeface="Calibri"/>
              </a:rPr>
              <a:t>- يميل إلى تكرار خطوات وصوله للحل مع مراجعة العمل بعناية.</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00B050"/>
                </a:solidFill>
                <a:latin typeface="Calibri"/>
                <a:ea typeface="Calibri"/>
                <a:cs typeface="Calibri"/>
                <a:sym typeface="Calibri"/>
              </a:rPr>
              <a:t>- إنسان واقعي جدا</a:t>
            </a:r>
            <a:r>
              <a:rPr lang="ar-DZ" sz="24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p:txBody>
      </p:sp>
      <p:pic>
        <p:nvPicPr>
          <p:cNvPr id="183" name="Google Shape;183;p11"/>
          <p:cNvPicPr preferRelativeResize="0"/>
          <p:nvPr/>
        </p:nvPicPr>
        <p:blipFill rotWithShape="1">
          <a:blip r:embed="rId3">
            <a:alphaModFix/>
          </a:blip>
          <a:srcRect/>
          <a:stretch/>
        </p:blipFill>
        <p:spPr>
          <a:xfrm>
            <a:off x="49747" y="955040"/>
            <a:ext cx="6512973" cy="4472994"/>
          </a:xfrm>
          <a:prstGeom prst="ellipse">
            <a:avLst/>
          </a:prstGeom>
          <a:noFill/>
          <a:ln>
            <a:noFill/>
          </a:ln>
        </p:spPr>
      </p:pic>
      <p:sp>
        <p:nvSpPr>
          <p:cNvPr id="184" name="Google Shape;184;p11"/>
          <p:cNvSpPr txBox="1"/>
          <p:nvPr/>
        </p:nvSpPr>
        <p:spPr>
          <a:xfrm>
            <a:off x="5366565" y="0"/>
            <a:ext cx="192232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DZ" sz="3200" b="1">
                <a:solidFill>
                  <a:srgbClr val="00B050"/>
                </a:solidFill>
                <a:latin typeface="Calibri"/>
                <a:ea typeface="Calibri"/>
                <a:cs typeface="Calibri"/>
                <a:sym typeface="Calibri"/>
              </a:rPr>
              <a:t>النمط الحسي:</a:t>
            </a: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p:tgtEl>
                                          <p:spTgt spid="18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 calcmode="lin" valueType="num">
                                      <p:cBhvr additive="base">
                                        <p:cTn id="12" dur="500"/>
                                        <p:tgtEl>
                                          <p:spTgt spid="182"/>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83"/>
                                        </p:tgtEl>
                                        <p:attrNameLst>
                                          <p:attrName>style.visibility</p:attrName>
                                        </p:attrNameLst>
                                      </p:cBhvr>
                                      <p:to>
                                        <p:strVal val="visible"/>
                                      </p:to>
                                    </p:set>
                                    <p:anim calcmode="lin" valueType="num">
                                      <p:cBhvr additive="base">
                                        <p:cTn id="15" dur="500"/>
                                        <p:tgtEl>
                                          <p:spTgt spid="1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p:nvPr/>
        </p:nvSpPr>
        <p:spPr>
          <a:xfrm>
            <a:off x="6007864" y="985858"/>
            <a:ext cx="6094520" cy="4367029"/>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CC0099"/>
                </a:solidFill>
                <a:latin typeface="Calibri"/>
                <a:ea typeface="Calibri"/>
                <a:cs typeface="Calibri"/>
                <a:sym typeface="Calibri"/>
              </a:rPr>
              <a:t>- إدراكه تجريدي.</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CC0099"/>
                </a:solidFill>
                <a:latin typeface="Calibri"/>
                <a:ea typeface="Calibri"/>
                <a:cs typeface="Calibri"/>
                <a:sym typeface="Calibri"/>
              </a:rPr>
              <a:t>- يتوجه في تعلمه نحو المفاهيم، النظريات والمعاني.</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CC0099"/>
                </a:solidFill>
                <a:latin typeface="Calibri"/>
                <a:ea typeface="Calibri"/>
                <a:cs typeface="Calibri"/>
                <a:sym typeface="Calibri"/>
              </a:rPr>
              <a:t>- يحب التعامل مع المعلومات التجريدية.</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CC0099"/>
                </a:solidFill>
                <a:latin typeface="Calibri"/>
                <a:ea typeface="Calibri"/>
                <a:cs typeface="Calibri"/>
                <a:sym typeface="Calibri"/>
              </a:rPr>
              <a:t>- يتعلم المفاهيم بسهولة ويسر.</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CC0099"/>
                </a:solidFill>
                <a:latin typeface="Calibri"/>
                <a:ea typeface="Calibri"/>
                <a:cs typeface="Calibri"/>
                <a:sym typeface="Calibri"/>
              </a:rPr>
              <a:t>- تنشأ المعلومات لديه داخليا من خلال الذاكرة والتخيل.</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CC0099"/>
                </a:solidFill>
                <a:latin typeface="Calibri"/>
                <a:ea typeface="Calibri"/>
                <a:cs typeface="Calibri"/>
                <a:sym typeface="Calibri"/>
              </a:rPr>
              <a:t>- عند تنفيذه للمهام التعليمية يحاول معرفة طرق جديدة للقيام بالعمل ومبتكرة.</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CC0099"/>
                </a:solidFill>
                <a:latin typeface="Calibri"/>
                <a:ea typeface="Calibri"/>
                <a:cs typeface="Calibri"/>
                <a:sym typeface="Calibri"/>
              </a:rPr>
              <a:t>- يجد التدقيق في العمل متعب، إذ يشعر أنه مجبر على القيام بذلك.</a:t>
            </a:r>
            <a:endParaRPr sz="16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400" b="1">
                <a:solidFill>
                  <a:srgbClr val="CC0099"/>
                </a:solidFill>
                <a:latin typeface="Calibri"/>
                <a:ea typeface="Calibri"/>
                <a:cs typeface="Calibri"/>
                <a:sym typeface="Calibri"/>
              </a:rPr>
              <a:t>- هو إنسان مبدع.</a:t>
            </a:r>
            <a:endParaRPr sz="1600">
              <a:solidFill>
                <a:schemeClr val="dk1"/>
              </a:solidFill>
              <a:latin typeface="Calibri"/>
              <a:ea typeface="Calibri"/>
              <a:cs typeface="Calibri"/>
              <a:sym typeface="Calibri"/>
            </a:endParaRPr>
          </a:p>
        </p:txBody>
      </p:sp>
      <p:pic>
        <p:nvPicPr>
          <p:cNvPr id="190" name="Google Shape;190;p12"/>
          <p:cNvPicPr preferRelativeResize="0"/>
          <p:nvPr/>
        </p:nvPicPr>
        <p:blipFill rotWithShape="1">
          <a:blip r:embed="rId3">
            <a:alphaModFix/>
          </a:blip>
          <a:srcRect/>
          <a:stretch/>
        </p:blipFill>
        <p:spPr>
          <a:xfrm>
            <a:off x="89616" y="985858"/>
            <a:ext cx="6145466" cy="4140988"/>
          </a:xfrm>
          <a:prstGeom prst="ellipse">
            <a:avLst/>
          </a:prstGeom>
          <a:noFill/>
          <a:ln>
            <a:noFill/>
          </a:ln>
        </p:spPr>
      </p:pic>
      <p:sp>
        <p:nvSpPr>
          <p:cNvPr id="191" name="Google Shape;191;p12"/>
          <p:cNvSpPr txBox="1"/>
          <p:nvPr/>
        </p:nvSpPr>
        <p:spPr>
          <a:xfrm>
            <a:off x="1018540" y="312863"/>
            <a:ext cx="6101080" cy="55335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800" b="1">
                <a:solidFill>
                  <a:srgbClr val="CC0099"/>
                </a:solidFill>
                <a:latin typeface="Calibri"/>
                <a:ea typeface="Calibri"/>
                <a:cs typeface="Calibri"/>
                <a:sym typeface="Calibri"/>
              </a:rPr>
              <a:t>النمط الحدسي:</a:t>
            </a:r>
            <a:endParaRPr sz="16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 calcmode="lin" valueType="num">
                                      <p:cBhvr additive="base">
                                        <p:cTn id="7" dur="500"/>
                                        <p:tgtEl>
                                          <p:spTgt spid="19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 calcmode="lin" valueType="num">
                                      <p:cBhvr additive="base">
                                        <p:cTn id="12" dur="500"/>
                                        <p:tgtEl>
                                          <p:spTgt spid="189"/>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90"/>
                                        </p:tgtEl>
                                        <p:attrNameLst>
                                          <p:attrName>style.visibility</p:attrName>
                                        </p:attrNameLst>
                                      </p:cBhvr>
                                      <p:to>
                                        <p:strVal val="visible"/>
                                      </p:to>
                                    </p:set>
                                    <p:anim calcmode="lin" valueType="num">
                                      <p:cBhvr additive="base">
                                        <p:cTn id="15" dur="500"/>
                                        <p:tgtEl>
                                          <p:spTgt spid="1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p:nvPr/>
        </p:nvSpPr>
        <p:spPr>
          <a:xfrm>
            <a:off x="480850" y="4926668"/>
            <a:ext cx="11535890" cy="4875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B050"/>
                </a:solidFill>
                <a:latin typeface="Calibri"/>
                <a:ea typeface="Calibri"/>
                <a:cs typeface="Calibri"/>
                <a:sym typeface="Calibri"/>
              </a:rPr>
              <a:t>- تخضع الأنماط التعلمية للهيمنة الدماغية، ويمكن رغم ذلك تعليمها والتدريب عليها من خلال برامج علمية ممنهجة.</a:t>
            </a:r>
            <a:endParaRPr sz="1600" b="1">
              <a:solidFill>
                <a:srgbClr val="00B050"/>
              </a:solidFill>
              <a:latin typeface="Calibri"/>
              <a:ea typeface="Calibri"/>
              <a:cs typeface="Calibri"/>
              <a:sym typeface="Calibri"/>
            </a:endParaRPr>
          </a:p>
        </p:txBody>
      </p:sp>
      <p:sp>
        <p:nvSpPr>
          <p:cNvPr id="197" name="Google Shape;197;p13"/>
          <p:cNvSpPr txBox="1"/>
          <p:nvPr/>
        </p:nvSpPr>
        <p:spPr>
          <a:xfrm>
            <a:off x="3198255" y="520455"/>
            <a:ext cx="6101080" cy="55335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800" b="1">
                <a:solidFill>
                  <a:srgbClr val="00B050"/>
                </a:solidFill>
                <a:latin typeface="Calibri"/>
                <a:ea typeface="Calibri"/>
                <a:cs typeface="Calibri"/>
                <a:sym typeface="Calibri"/>
              </a:rPr>
              <a:t>خصائص أنماط التعلم:</a:t>
            </a:r>
            <a:endParaRPr sz="1600">
              <a:solidFill>
                <a:srgbClr val="00B050"/>
              </a:solidFill>
              <a:latin typeface="Calibri"/>
              <a:ea typeface="Calibri"/>
              <a:cs typeface="Calibri"/>
              <a:sym typeface="Calibri"/>
            </a:endParaRPr>
          </a:p>
        </p:txBody>
      </p:sp>
      <p:sp>
        <p:nvSpPr>
          <p:cNvPr id="198" name="Google Shape;198;p13"/>
          <p:cNvSpPr txBox="1"/>
          <p:nvPr/>
        </p:nvSpPr>
        <p:spPr>
          <a:xfrm>
            <a:off x="1422400" y="1629578"/>
            <a:ext cx="10594340" cy="4875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B050"/>
                </a:solidFill>
                <a:latin typeface="Calibri"/>
                <a:ea typeface="Calibri"/>
                <a:cs typeface="Calibri"/>
                <a:sym typeface="Calibri"/>
              </a:rPr>
              <a:t>- يتم اكتساب أنماط التعلم من خلال التفاعل بين الفرد وبيئته الفيزيقية والأفراد الموجودين المحيطين به فيها.</a:t>
            </a:r>
            <a:endParaRPr sz="1600" b="1">
              <a:solidFill>
                <a:srgbClr val="00B050"/>
              </a:solidFill>
              <a:latin typeface="Calibri"/>
              <a:ea typeface="Calibri"/>
              <a:cs typeface="Calibri"/>
              <a:sym typeface="Calibri"/>
            </a:endParaRPr>
          </a:p>
        </p:txBody>
      </p:sp>
      <p:sp>
        <p:nvSpPr>
          <p:cNvPr id="199" name="Google Shape;199;p13"/>
          <p:cNvSpPr txBox="1"/>
          <p:nvPr/>
        </p:nvSpPr>
        <p:spPr>
          <a:xfrm>
            <a:off x="4714240" y="1176357"/>
            <a:ext cx="7302500" cy="4875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B050"/>
                </a:solidFill>
                <a:latin typeface="Calibri"/>
                <a:ea typeface="Calibri"/>
                <a:cs typeface="Calibri"/>
                <a:sym typeface="Calibri"/>
              </a:rPr>
              <a:t>- الأنماط التعليمية هي تفضيلات في استخدام القدرات وليست القدرات نفسها.</a:t>
            </a:r>
            <a:endParaRPr sz="1600" b="1">
              <a:solidFill>
                <a:srgbClr val="00B050"/>
              </a:solidFill>
              <a:latin typeface="Calibri"/>
              <a:ea typeface="Calibri"/>
              <a:cs typeface="Calibri"/>
              <a:sym typeface="Calibri"/>
            </a:endParaRPr>
          </a:p>
        </p:txBody>
      </p:sp>
      <p:sp>
        <p:nvSpPr>
          <p:cNvPr id="200" name="Google Shape;200;p13"/>
          <p:cNvSpPr txBox="1"/>
          <p:nvPr/>
        </p:nvSpPr>
        <p:spPr>
          <a:xfrm>
            <a:off x="1899920" y="2043086"/>
            <a:ext cx="10116820" cy="4875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B050"/>
                </a:solidFill>
                <a:latin typeface="Calibri"/>
                <a:ea typeface="Calibri"/>
                <a:cs typeface="Calibri"/>
                <a:sym typeface="Calibri"/>
              </a:rPr>
              <a:t>- تتأثر أنماط التعلم عند المتعلم ببنية المدرسة وطرق التدريس والتقييم المعتمدة في النظام التربوي المعتمد.</a:t>
            </a:r>
            <a:endParaRPr sz="1600" b="1">
              <a:solidFill>
                <a:srgbClr val="00B050"/>
              </a:solidFill>
              <a:latin typeface="Calibri"/>
              <a:ea typeface="Calibri"/>
              <a:cs typeface="Calibri"/>
              <a:sym typeface="Calibri"/>
            </a:endParaRPr>
          </a:p>
        </p:txBody>
      </p:sp>
      <p:sp>
        <p:nvSpPr>
          <p:cNvPr id="201" name="Google Shape;201;p13"/>
          <p:cNvSpPr txBox="1"/>
          <p:nvPr/>
        </p:nvSpPr>
        <p:spPr>
          <a:xfrm>
            <a:off x="2794000" y="2502761"/>
            <a:ext cx="9222740" cy="4875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B050"/>
                </a:solidFill>
                <a:latin typeface="Calibri"/>
                <a:ea typeface="Calibri"/>
                <a:cs typeface="Calibri"/>
                <a:sym typeface="Calibri"/>
              </a:rPr>
              <a:t>- الأفراد لديهم بروفيلات أو مجموعة من الأنماط، وليس فقط نمط أو أسلوب تعلمي واحد.</a:t>
            </a:r>
            <a:endParaRPr sz="1600" b="1">
              <a:solidFill>
                <a:srgbClr val="00B050"/>
              </a:solidFill>
              <a:latin typeface="Calibri"/>
              <a:ea typeface="Calibri"/>
              <a:cs typeface="Calibri"/>
              <a:sym typeface="Calibri"/>
            </a:endParaRPr>
          </a:p>
        </p:txBody>
      </p:sp>
      <p:sp>
        <p:nvSpPr>
          <p:cNvPr id="202" name="Google Shape;202;p13"/>
          <p:cNvSpPr txBox="1"/>
          <p:nvPr/>
        </p:nvSpPr>
        <p:spPr>
          <a:xfrm>
            <a:off x="1991360" y="2965188"/>
            <a:ext cx="10025380" cy="4875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B050"/>
                </a:solidFill>
                <a:latin typeface="Calibri"/>
                <a:ea typeface="Calibri"/>
                <a:cs typeface="Calibri"/>
                <a:sym typeface="Calibri"/>
              </a:rPr>
              <a:t>- لا توجد أنماط أفضل من أنماط أخرى، وإنما هناك أنماط تتناسب مع مواقف تعلمية أفضل من غيرها.</a:t>
            </a:r>
            <a:endParaRPr sz="1600" b="1">
              <a:solidFill>
                <a:srgbClr val="00B050"/>
              </a:solidFill>
              <a:latin typeface="Calibri"/>
              <a:ea typeface="Calibri"/>
              <a:cs typeface="Calibri"/>
              <a:sym typeface="Calibri"/>
            </a:endParaRPr>
          </a:p>
        </p:txBody>
      </p:sp>
      <p:sp>
        <p:nvSpPr>
          <p:cNvPr id="203" name="Google Shape;203;p13"/>
          <p:cNvSpPr txBox="1"/>
          <p:nvPr/>
        </p:nvSpPr>
        <p:spPr>
          <a:xfrm>
            <a:off x="883920" y="3405884"/>
            <a:ext cx="11132820" cy="4875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B050"/>
                </a:solidFill>
                <a:latin typeface="Calibri"/>
                <a:ea typeface="Calibri"/>
                <a:cs typeface="Calibri"/>
                <a:sym typeface="Calibri"/>
              </a:rPr>
              <a:t>- بالرغم من غلبة بعض الأنماط على شخصية المتعلم. إلا أنه يستخدمها بحيوية ومرونة بين المواقف التعليمية المتباينة.</a:t>
            </a:r>
            <a:endParaRPr sz="1600" b="1">
              <a:solidFill>
                <a:srgbClr val="00B050"/>
              </a:solidFill>
              <a:latin typeface="Calibri"/>
              <a:ea typeface="Calibri"/>
              <a:cs typeface="Calibri"/>
              <a:sym typeface="Calibri"/>
            </a:endParaRPr>
          </a:p>
        </p:txBody>
      </p:sp>
      <p:sp>
        <p:nvSpPr>
          <p:cNvPr id="204" name="Google Shape;204;p13"/>
          <p:cNvSpPr txBox="1"/>
          <p:nvPr/>
        </p:nvSpPr>
        <p:spPr>
          <a:xfrm>
            <a:off x="294640" y="3837728"/>
            <a:ext cx="11722100" cy="4875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B050"/>
                </a:solidFill>
                <a:latin typeface="Calibri"/>
                <a:ea typeface="Calibri"/>
                <a:cs typeface="Calibri"/>
                <a:sym typeface="Calibri"/>
              </a:rPr>
              <a:t>- يختلف المتعلمون والأفراد عموما في قوة تفضيلاتهم منهم من يفضل أسلوب بدرجة كبيرة جدا ومعهم من يوظفه بدرجة متوسطة.</a:t>
            </a:r>
            <a:endParaRPr sz="1600" b="1">
              <a:solidFill>
                <a:srgbClr val="00B050"/>
              </a:solidFill>
              <a:latin typeface="Calibri"/>
              <a:ea typeface="Calibri"/>
              <a:cs typeface="Calibri"/>
              <a:sym typeface="Calibri"/>
            </a:endParaRPr>
          </a:p>
        </p:txBody>
      </p:sp>
      <p:sp>
        <p:nvSpPr>
          <p:cNvPr id="205" name="Google Shape;205;p13"/>
          <p:cNvSpPr txBox="1"/>
          <p:nvPr/>
        </p:nvSpPr>
        <p:spPr>
          <a:xfrm>
            <a:off x="3568700" y="4382198"/>
            <a:ext cx="8448040" cy="4875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B050"/>
                </a:solidFill>
                <a:latin typeface="Calibri"/>
                <a:ea typeface="Calibri"/>
                <a:cs typeface="Calibri"/>
                <a:sym typeface="Calibri"/>
              </a:rPr>
              <a:t>- أنماط التعلم قابلة للتغيير تبعا لتبيان مراحل الحياة على الرغم من أنها تتمتع بالثبات النسبي.</a:t>
            </a:r>
            <a:endParaRPr sz="1600" b="1">
              <a:solidFill>
                <a:srgbClr val="00B050"/>
              </a:solidFill>
              <a:latin typeface="Calibri"/>
              <a:ea typeface="Calibri"/>
              <a:cs typeface="Calibri"/>
              <a:sym typeface="Calibri"/>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p:tgtEl>
                                          <p:spTgt spid="19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 calcmode="lin" valueType="num">
                                      <p:cBhvr additive="base">
                                        <p:cTn id="12" dur="500"/>
                                        <p:tgtEl>
                                          <p:spTgt spid="19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anim calcmode="lin" valueType="num">
                                      <p:cBhvr additive="base">
                                        <p:cTn id="17" dur="500"/>
                                        <p:tgtEl>
                                          <p:spTgt spid="19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p:tgtEl>
                                          <p:spTgt spid="20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1"/>
                                        </p:tgtEl>
                                        <p:attrNameLst>
                                          <p:attrName>style.visibility</p:attrName>
                                        </p:attrNameLst>
                                      </p:cBhvr>
                                      <p:to>
                                        <p:strVal val="visible"/>
                                      </p:to>
                                    </p:set>
                                    <p:anim calcmode="lin" valueType="num">
                                      <p:cBhvr additive="base">
                                        <p:cTn id="27" dur="500"/>
                                        <p:tgtEl>
                                          <p:spTgt spid="20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2"/>
                                        </p:tgtEl>
                                        <p:attrNameLst>
                                          <p:attrName>style.visibility</p:attrName>
                                        </p:attrNameLst>
                                      </p:cBhvr>
                                      <p:to>
                                        <p:strVal val="visible"/>
                                      </p:to>
                                    </p:set>
                                    <p:anim calcmode="lin" valueType="num">
                                      <p:cBhvr additive="base">
                                        <p:cTn id="32" dur="500"/>
                                        <p:tgtEl>
                                          <p:spTgt spid="20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3"/>
                                        </p:tgtEl>
                                        <p:attrNameLst>
                                          <p:attrName>style.visibility</p:attrName>
                                        </p:attrNameLst>
                                      </p:cBhvr>
                                      <p:to>
                                        <p:strVal val="visible"/>
                                      </p:to>
                                    </p:set>
                                    <p:anim calcmode="lin" valueType="num">
                                      <p:cBhvr additive="base">
                                        <p:cTn id="37" dur="500"/>
                                        <p:tgtEl>
                                          <p:spTgt spid="20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4"/>
                                        </p:tgtEl>
                                        <p:attrNameLst>
                                          <p:attrName>style.visibility</p:attrName>
                                        </p:attrNameLst>
                                      </p:cBhvr>
                                      <p:to>
                                        <p:strVal val="visible"/>
                                      </p:to>
                                    </p:set>
                                    <p:anim calcmode="lin" valueType="num">
                                      <p:cBhvr additive="base">
                                        <p:cTn id="42" dur="500"/>
                                        <p:tgtEl>
                                          <p:spTgt spid="20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5"/>
                                        </p:tgtEl>
                                        <p:attrNameLst>
                                          <p:attrName>style.visibility</p:attrName>
                                        </p:attrNameLst>
                                      </p:cBhvr>
                                      <p:to>
                                        <p:strVal val="visible"/>
                                      </p:to>
                                    </p:set>
                                    <p:anim calcmode="lin" valueType="num">
                                      <p:cBhvr additive="base">
                                        <p:cTn id="47" dur="500"/>
                                        <p:tgtEl>
                                          <p:spTgt spid="20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6"/>
                                        </p:tgtEl>
                                        <p:attrNameLst>
                                          <p:attrName>style.visibility</p:attrName>
                                        </p:attrNameLst>
                                      </p:cBhvr>
                                      <p:to>
                                        <p:strVal val="visible"/>
                                      </p:to>
                                    </p:set>
                                    <p:anim calcmode="lin" valueType="num">
                                      <p:cBhvr additive="base">
                                        <p:cTn id="52" dur="500"/>
                                        <p:tgtEl>
                                          <p:spTgt spid="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p:nvPr/>
        </p:nvSpPr>
        <p:spPr>
          <a:xfrm>
            <a:off x="5935980" y="255500"/>
            <a:ext cx="6101080" cy="55335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800" b="1">
                <a:solidFill>
                  <a:srgbClr val="CC0099"/>
                </a:solidFill>
                <a:latin typeface="Calibri"/>
                <a:ea typeface="Calibri"/>
                <a:cs typeface="Calibri"/>
                <a:sym typeface="Calibri"/>
              </a:rPr>
              <a:t>أنماط التعلم والسيادة النصفية:</a:t>
            </a:r>
            <a:endParaRPr sz="1600">
              <a:solidFill>
                <a:schemeClr val="dk1"/>
              </a:solidFill>
              <a:latin typeface="Calibri"/>
              <a:ea typeface="Calibri"/>
              <a:cs typeface="Calibri"/>
              <a:sym typeface="Calibri"/>
            </a:endParaRPr>
          </a:p>
        </p:txBody>
      </p:sp>
      <p:pic>
        <p:nvPicPr>
          <p:cNvPr id="211" name="Google Shape;211;p14" descr="Une image contenant texte, Cerveau&#10;&#10;Description générée automatiquement"/>
          <p:cNvPicPr preferRelativeResize="0"/>
          <p:nvPr/>
        </p:nvPicPr>
        <p:blipFill rotWithShape="1">
          <a:blip r:embed="rId3">
            <a:alphaModFix/>
          </a:blip>
          <a:srcRect l="5062" t="35852" b="33628"/>
          <a:stretch/>
        </p:blipFill>
        <p:spPr>
          <a:xfrm>
            <a:off x="8107680" y="2605248"/>
            <a:ext cx="3929380" cy="3346741"/>
          </a:xfrm>
          <a:prstGeom prst="ellipse">
            <a:avLst/>
          </a:prstGeom>
          <a:noFill/>
          <a:ln>
            <a:noFill/>
          </a:ln>
        </p:spPr>
      </p:pic>
      <p:sp>
        <p:nvSpPr>
          <p:cNvPr id="212" name="Google Shape;212;p14"/>
          <p:cNvSpPr txBox="1"/>
          <p:nvPr/>
        </p:nvSpPr>
        <p:spPr>
          <a:xfrm>
            <a:off x="0" y="808857"/>
            <a:ext cx="11611098" cy="1689245"/>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ar-DZ" sz="2400">
                <a:solidFill>
                  <a:schemeClr val="dk1"/>
                </a:solidFill>
                <a:latin typeface="Calibri"/>
                <a:ea typeface="Calibri"/>
                <a:cs typeface="Calibri"/>
                <a:sym typeface="Calibri"/>
              </a:rPr>
              <a:t>أشار هيرمان "</a:t>
            </a:r>
            <a:r>
              <a:rPr lang="ar-DZ" sz="2400">
                <a:solidFill>
                  <a:schemeClr val="dk1"/>
                </a:solidFill>
                <a:latin typeface="Sakkal Majalla"/>
                <a:ea typeface="Sakkal Majalla"/>
                <a:cs typeface="Sakkal Majalla"/>
                <a:sym typeface="Sakkal Majalla"/>
              </a:rPr>
              <a:t>Herrman 2022</a:t>
            </a:r>
            <a:r>
              <a:rPr lang="ar-DZ" sz="2400">
                <a:solidFill>
                  <a:schemeClr val="dk1"/>
                </a:solidFill>
                <a:latin typeface="Calibri"/>
                <a:ea typeface="Calibri"/>
                <a:cs typeface="Calibri"/>
                <a:sym typeface="Calibri"/>
              </a:rPr>
              <a:t>" إلى أن الطلبة الذين يتعلمون من خلال طرائق تدريس تتوافق مع نمط السيطرة الدماغية السائد لديهم، يحققون نتائج أعلى في العملية التعلمية بعكس أولئك الذين يتعلمون بطرق غير متوافقة مع نمط السيطرة الدماغية السائدة لديهم.</a:t>
            </a:r>
            <a:endParaRPr sz="1600">
              <a:solidFill>
                <a:schemeClr val="dk1"/>
              </a:solidFill>
              <a:latin typeface="Calibri"/>
              <a:ea typeface="Calibri"/>
              <a:cs typeface="Calibri"/>
              <a:sym typeface="Calibri"/>
            </a:endParaRPr>
          </a:p>
          <a:p>
            <a:pPr marL="0" marR="0" lvl="0" indent="0" algn="r" rtl="1">
              <a:lnSpc>
                <a:spcPct val="150000"/>
              </a:lnSpc>
              <a:spcBef>
                <a:spcPts val="0"/>
              </a:spcBef>
              <a:spcAft>
                <a:spcPts val="0"/>
              </a:spcAft>
              <a:buNone/>
            </a:pPr>
            <a:endParaRPr sz="2400">
              <a:solidFill>
                <a:schemeClr val="dk1"/>
              </a:solidFill>
              <a:latin typeface="Gill Sans"/>
              <a:ea typeface="Gill Sans"/>
              <a:cs typeface="Gill Sans"/>
              <a:sym typeface="Gill Sans"/>
            </a:endParaRPr>
          </a:p>
        </p:txBody>
      </p:sp>
      <p:sp>
        <p:nvSpPr>
          <p:cNvPr id="213" name="Google Shape;213;p14"/>
          <p:cNvSpPr txBox="1"/>
          <p:nvPr/>
        </p:nvSpPr>
        <p:spPr>
          <a:xfrm>
            <a:off x="3934460" y="2036437"/>
            <a:ext cx="8102600" cy="461665"/>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DZ" sz="2400">
                <a:solidFill>
                  <a:srgbClr val="00B050"/>
                </a:solidFill>
                <a:latin typeface="Calibri"/>
                <a:ea typeface="Calibri"/>
                <a:cs typeface="Calibri"/>
                <a:sym typeface="Calibri"/>
              </a:rPr>
              <a:t>1- نمط التعلم المرتبط بالنصف الأيسر من الدماغ:</a:t>
            </a:r>
            <a:endParaRPr sz="2400">
              <a:solidFill>
                <a:schemeClr val="dk1"/>
              </a:solidFill>
              <a:latin typeface="Gill Sans"/>
              <a:ea typeface="Gill Sans"/>
              <a:cs typeface="Gill Sans"/>
              <a:sym typeface="Gill Sans"/>
            </a:endParaRPr>
          </a:p>
        </p:txBody>
      </p:sp>
      <p:sp>
        <p:nvSpPr>
          <p:cNvPr id="214" name="Google Shape;214;p14"/>
          <p:cNvSpPr txBox="1"/>
          <p:nvPr/>
        </p:nvSpPr>
        <p:spPr>
          <a:xfrm>
            <a:off x="7442958" y="2498102"/>
            <a:ext cx="8102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DZ" sz="1800" b="1">
                <a:solidFill>
                  <a:srgbClr val="00B050"/>
                </a:solidFill>
                <a:latin typeface="Calibri"/>
                <a:ea typeface="Calibri"/>
                <a:cs typeface="Calibri"/>
                <a:sym typeface="Calibri"/>
              </a:rPr>
              <a:t>- لفظي: </a:t>
            </a:r>
            <a:endParaRPr sz="1800" b="1">
              <a:solidFill>
                <a:schemeClr val="dk1"/>
              </a:solidFill>
              <a:latin typeface="Gill Sans"/>
              <a:ea typeface="Gill Sans"/>
              <a:cs typeface="Gill Sans"/>
              <a:sym typeface="Gill Sans"/>
            </a:endParaRPr>
          </a:p>
        </p:txBody>
      </p:sp>
      <p:sp>
        <p:nvSpPr>
          <p:cNvPr id="215" name="Google Shape;215;p14"/>
          <p:cNvSpPr txBox="1"/>
          <p:nvPr/>
        </p:nvSpPr>
        <p:spPr>
          <a:xfrm>
            <a:off x="-2194560" y="2470728"/>
            <a:ext cx="9773920" cy="38869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1800" b="1">
                <a:solidFill>
                  <a:srgbClr val="FF00FF"/>
                </a:solidFill>
                <a:latin typeface="Calibri"/>
                <a:ea typeface="Calibri"/>
                <a:cs typeface="Calibri"/>
                <a:sym typeface="Calibri"/>
              </a:rPr>
              <a:t>يفهم النصف الأيسر الكلمات، القواعد المفردات، ومعاني حروف الكلمات، فهو يتفاعل بسرعة مع الكلمات والحديث.</a:t>
            </a:r>
            <a:endParaRPr sz="1200" b="1">
              <a:solidFill>
                <a:schemeClr val="dk1"/>
              </a:solidFill>
              <a:latin typeface="Calibri"/>
              <a:ea typeface="Calibri"/>
              <a:cs typeface="Calibri"/>
              <a:sym typeface="Calibri"/>
            </a:endParaRPr>
          </a:p>
        </p:txBody>
      </p:sp>
      <p:sp>
        <p:nvSpPr>
          <p:cNvPr id="216" name="Google Shape;216;p14"/>
          <p:cNvSpPr txBox="1"/>
          <p:nvPr/>
        </p:nvSpPr>
        <p:spPr>
          <a:xfrm>
            <a:off x="-558800" y="2819003"/>
            <a:ext cx="8666480" cy="38869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1800" b="1">
                <a:solidFill>
                  <a:srgbClr val="00B050"/>
                </a:solidFill>
                <a:latin typeface="Calibri"/>
                <a:ea typeface="Calibri"/>
                <a:cs typeface="Calibri"/>
                <a:sym typeface="Calibri"/>
              </a:rPr>
              <a:t>-سمعي: </a:t>
            </a:r>
            <a:r>
              <a:rPr lang="ar-DZ" sz="1800" b="1">
                <a:solidFill>
                  <a:srgbClr val="FF00FF"/>
                </a:solidFill>
                <a:latin typeface="Calibri"/>
                <a:ea typeface="Calibri"/>
                <a:cs typeface="Calibri"/>
                <a:sym typeface="Calibri"/>
              </a:rPr>
              <a:t>يستجيب للتعليمات اللفظية أفضل بكثير من التعليمات الحركية والبصرية.</a:t>
            </a:r>
            <a:endParaRPr sz="1200" b="1">
              <a:solidFill>
                <a:schemeClr val="dk1"/>
              </a:solidFill>
              <a:latin typeface="Calibri"/>
              <a:ea typeface="Calibri"/>
              <a:cs typeface="Calibri"/>
              <a:sym typeface="Calibri"/>
            </a:endParaRPr>
          </a:p>
        </p:txBody>
      </p:sp>
      <p:sp>
        <p:nvSpPr>
          <p:cNvPr id="217" name="Google Shape;217;p14"/>
          <p:cNvSpPr txBox="1"/>
          <p:nvPr/>
        </p:nvSpPr>
        <p:spPr>
          <a:xfrm>
            <a:off x="-1026160" y="3157455"/>
            <a:ext cx="8869680" cy="2782428"/>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1800" b="1">
                <a:solidFill>
                  <a:srgbClr val="FF00FF"/>
                </a:solidFill>
                <a:latin typeface="Calibri"/>
                <a:ea typeface="Calibri"/>
                <a:cs typeface="Calibri"/>
                <a:sym typeface="Calibri"/>
              </a:rPr>
              <a:t>- معالجاته </a:t>
            </a:r>
            <a:r>
              <a:rPr lang="ar-DZ" sz="1800" b="1">
                <a:solidFill>
                  <a:srgbClr val="00B050"/>
                </a:solidFill>
                <a:latin typeface="Calibri"/>
                <a:ea typeface="Calibri"/>
                <a:cs typeface="Calibri"/>
                <a:sym typeface="Calibri"/>
              </a:rPr>
              <a:t>تتابعية</a:t>
            </a:r>
            <a:r>
              <a:rPr lang="ar-DZ" sz="1800" b="1">
                <a:solidFill>
                  <a:srgbClr val="FF00FF"/>
                </a:solidFill>
                <a:latin typeface="Calibri"/>
                <a:ea typeface="Calibri"/>
                <a:cs typeface="Calibri"/>
                <a:sym typeface="Calibri"/>
              </a:rPr>
              <a:t> متتالية بفضل الأعمال المخطط لها جيدا.</a:t>
            </a:r>
            <a:endParaRPr sz="12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FF00FF"/>
                </a:solidFill>
                <a:latin typeface="Calibri"/>
                <a:ea typeface="Calibri"/>
                <a:cs typeface="Calibri"/>
                <a:sym typeface="Calibri"/>
              </a:rPr>
              <a:t>- معالجاته</a:t>
            </a:r>
            <a:r>
              <a:rPr lang="ar-DZ" sz="1800" b="1">
                <a:solidFill>
                  <a:srgbClr val="00B050"/>
                </a:solidFill>
                <a:latin typeface="Calibri"/>
                <a:ea typeface="Calibri"/>
                <a:cs typeface="Calibri"/>
                <a:sym typeface="Calibri"/>
              </a:rPr>
              <a:t> تحليلية </a:t>
            </a:r>
            <a:r>
              <a:rPr lang="ar-DZ" sz="1800" b="1">
                <a:solidFill>
                  <a:srgbClr val="FF00FF"/>
                </a:solidFill>
                <a:latin typeface="Calibri"/>
                <a:ea typeface="Calibri"/>
                <a:cs typeface="Calibri"/>
                <a:sym typeface="Calibri"/>
              </a:rPr>
              <a:t>منطقية وواقعية.</a:t>
            </a:r>
            <a:endParaRPr sz="12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FF00FF"/>
                </a:solidFill>
                <a:latin typeface="Calibri"/>
                <a:ea typeface="Calibri"/>
                <a:cs typeface="Calibri"/>
                <a:sym typeface="Calibri"/>
              </a:rPr>
              <a:t>- يستخدم العمليات </a:t>
            </a:r>
            <a:r>
              <a:rPr lang="ar-DZ" sz="1800" b="1">
                <a:solidFill>
                  <a:srgbClr val="00B050"/>
                </a:solidFill>
                <a:latin typeface="Calibri"/>
                <a:ea typeface="Calibri"/>
                <a:cs typeface="Calibri"/>
                <a:sym typeface="Calibri"/>
              </a:rPr>
              <a:t>الترميزية</a:t>
            </a:r>
            <a:r>
              <a:rPr lang="ar-DZ" sz="1800" b="1">
                <a:solidFill>
                  <a:srgbClr val="FF00FF"/>
                </a:solidFill>
                <a:latin typeface="Calibri"/>
                <a:ea typeface="Calibri"/>
                <a:cs typeface="Calibri"/>
                <a:sym typeface="Calibri"/>
              </a:rPr>
              <a:t>، ومدخله الصوتي ممتاز لتعلم القراءة.</a:t>
            </a:r>
            <a:endParaRPr sz="12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FF00FF"/>
                </a:solidFill>
                <a:latin typeface="Calibri"/>
                <a:ea typeface="Calibri"/>
                <a:cs typeface="Calibri"/>
                <a:sym typeface="Calibri"/>
              </a:rPr>
              <a:t>- لا يستطيع معالجة أكثر من إشارة في ذات الحين، ويعتمد إلى حل مشكلاته من خلال</a:t>
            </a:r>
            <a:r>
              <a:rPr lang="ar-DZ" sz="1800" b="1">
                <a:solidFill>
                  <a:srgbClr val="00B050"/>
                </a:solidFill>
                <a:latin typeface="Calibri"/>
                <a:ea typeface="Calibri"/>
                <a:cs typeface="Calibri"/>
                <a:sym typeface="Calibri"/>
              </a:rPr>
              <a:t> التجريب</a:t>
            </a:r>
            <a:r>
              <a:rPr lang="ar-DZ" sz="1800" b="1">
                <a:solidFill>
                  <a:srgbClr val="FF00FF"/>
                </a:solidFill>
                <a:latin typeface="Calibri"/>
                <a:ea typeface="Calibri"/>
                <a:cs typeface="Calibri"/>
                <a:sym typeface="Calibri"/>
              </a:rPr>
              <a:t>.</a:t>
            </a:r>
            <a:endParaRPr sz="12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FF00FF"/>
                </a:solidFill>
                <a:latin typeface="Calibri"/>
                <a:ea typeface="Calibri"/>
                <a:cs typeface="Calibri"/>
                <a:sym typeface="Calibri"/>
              </a:rPr>
              <a:t>- </a:t>
            </a:r>
            <a:r>
              <a:rPr lang="ar-DZ" sz="1800" b="1">
                <a:solidFill>
                  <a:srgbClr val="00B050"/>
                </a:solidFill>
                <a:latin typeface="Calibri"/>
                <a:ea typeface="Calibri"/>
                <a:cs typeface="Calibri"/>
                <a:sym typeface="Calibri"/>
              </a:rPr>
              <a:t>ضعاف</a:t>
            </a:r>
            <a:r>
              <a:rPr lang="ar-DZ" sz="1800" b="1">
                <a:solidFill>
                  <a:srgbClr val="FF00FF"/>
                </a:solidFill>
                <a:latin typeface="Calibri"/>
                <a:ea typeface="Calibri"/>
                <a:cs typeface="Calibri"/>
                <a:sym typeface="Calibri"/>
              </a:rPr>
              <a:t> في التعامل مع المعلومات </a:t>
            </a:r>
            <a:r>
              <a:rPr lang="ar-DZ" sz="1800" b="1">
                <a:solidFill>
                  <a:srgbClr val="00B050"/>
                </a:solidFill>
                <a:latin typeface="Calibri"/>
                <a:ea typeface="Calibri"/>
                <a:cs typeface="Calibri"/>
                <a:sym typeface="Calibri"/>
              </a:rPr>
              <a:t>الصورية،</a:t>
            </a:r>
            <a:r>
              <a:rPr lang="ar-DZ" sz="1800" b="1">
                <a:solidFill>
                  <a:srgbClr val="FF00FF"/>
                </a:solidFill>
                <a:latin typeface="Calibri"/>
                <a:ea typeface="Calibri"/>
                <a:cs typeface="Calibri"/>
                <a:sym typeface="Calibri"/>
              </a:rPr>
              <a:t> وفي فهم لغة الجسد.</a:t>
            </a:r>
            <a:endParaRPr sz="12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FF00FF"/>
                </a:solidFill>
                <a:latin typeface="Calibri"/>
                <a:ea typeface="Calibri"/>
                <a:cs typeface="Calibri"/>
                <a:sym typeface="Calibri"/>
              </a:rPr>
              <a:t>- يمتازون بتفضيل الأعمال المنظمة</a:t>
            </a:r>
            <a:r>
              <a:rPr lang="ar-DZ" sz="1800" b="1">
                <a:solidFill>
                  <a:srgbClr val="00B050"/>
                </a:solidFill>
                <a:latin typeface="Calibri"/>
                <a:ea typeface="Calibri"/>
                <a:cs typeface="Calibri"/>
                <a:sym typeface="Calibri"/>
              </a:rPr>
              <a:t> والمخطط </a:t>
            </a:r>
            <a:r>
              <a:rPr lang="ar-DZ" sz="1800" b="1">
                <a:solidFill>
                  <a:srgbClr val="FF00FF"/>
                </a:solidFill>
                <a:latin typeface="Calibri"/>
                <a:ea typeface="Calibri"/>
                <a:cs typeface="Calibri"/>
                <a:sym typeface="Calibri"/>
              </a:rPr>
              <a:t>لها جيدا.</a:t>
            </a:r>
            <a:endParaRPr sz="12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FF00FF"/>
                </a:solidFill>
                <a:latin typeface="Calibri"/>
                <a:ea typeface="Calibri"/>
                <a:cs typeface="Calibri"/>
                <a:sym typeface="Calibri"/>
              </a:rPr>
              <a:t>- يسمى هذا الدماغ بالأكاديمي.</a:t>
            </a:r>
            <a:endParaRPr sz="1200" b="1">
              <a:solidFill>
                <a:schemeClr val="dk1"/>
              </a:solidFill>
              <a:latin typeface="Calibri"/>
              <a:ea typeface="Calibri"/>
              <a:cs typeface="Calibri"/>
              <a:sym typeface="Calibri"/>
            </a:endParaRPr>
          </a:p>
        </p:txBody>
      </p:sp>
      <p:sp>
        <p:nvSpPr>
          <p:cNvPr id="218" name="Google Shape;218;p14"/>
          <p:cNvSpPr/>
          <p:nvPr/>
        </p:nvSpPr>
        <p:spPr>
          <a:xfrm>
            <a:off x="10515600" y="3157455"/>
            <a:ext cx="932938" cy="1123133"/>
          </a:xfrm>
          <a:prstGeom prst="mathMultiply">
            <a:avLst>
              <a:gd name="adj1" fmla="val 14808"/>
            </a:avLst>
          </a:prstGeom>
          <a:solidFill>
            <a:schemeClr val="accent3"/>
          </a:solidFill>
          <a:ln w="222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500"/>
                                        <p:tgtEl>
                                          <p:spTgt spid="2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cBhvr additive="base">
                                        <p:cTn id="12" dur="500"/>
                                        <p:tgtEl>
                                          <p:spTgt spid="21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 calcmode="lin" valueType="num">
                                      <p:cBhvr additive="base">
                                        <p:cTn id="17" dur="500"/>
                                        <p:tgtEl>
                                          <p:spTgt spid="211"/>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17"/>
                                        </p:tgtEl>
                                        <p:attrNameLst>
                                          <p:attrName>style.visibility</p:attrName>
                                        </p:attrNameLst>
                                      </p:cBhvr>
                                      <p:to>
                                        <p:strVal val="visible"/>
                                      </p:to>
                                    </p:set>
                                    <p:anim calcmode="lin" valueType="num">
                                      <p:cBhvr additive="base">
                                        <p:cTn id="20" dur="500"/>
                                        <p:tgtEl>
                                          <p:spTgt spid="217"/>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4"/>
                                        </p:tgtEl>
                                        <p:attrNameLst>
                                          <p:attrName>style.visibility</p:attrName>
                                        </p:attrNameLst>
                                      </p:cBhvr>
                                      <p:to>
                                        <p:strVal val="visible"/>
                                      </p:to>
                                    </p:set>
                                    <p:anim calcmode="lin" valueType="num">
                                      <p:cBhvr additive="base">
                                        <p:cTn id="23" dur="500"/>
                                        <p:tgtEl>
                                          <p:spTgt spid="21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5"/>
                                        </p:tgtEl>
                                        <p:attrNameLst>
                                          <p:attrName>style.visibility</p:attrName>
                                        </p:attrNameLst>
                                      </p:cBhvr>
                                      <p:to>
                                        <p:strVal val="visible"/>
                                      </p:to>
                                    </p:set>
                                    <p:anim calcmode="lin" valueType="num">
                                      <p:cBhvr additive="base">
                                        <p:cTn id="26" dur="500"/>
                                        <p:tgtEl>
                                          <p:spTgt spid="215"/>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3"/>
                                        </p:tgtEl>
                                        <p:attrNameLst>
                                          <p:attrName>style.visibility</p:attrName>
                                        </p:attrNameLst>
                                      </p:cBhvr>
                                      <p:to>
                                        <p:strVal val="visible"/>
                                      </p:to>
                                    </p:set>
                                    <p:anim calcmode="lin" valueType="num">
                                      <p:cBhvr additive="base">
                                        <p:cTn id="29" dur="500"/>
                                        <p:tgtEl>
                                          <p:spTgt spid="213"/>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6"/>
                                        </p:tgtEl>
                                        <p:attrNameLst>
                                          <p:attrName>style.visibility</p:attrName>
                                        </p:attrNameLst>
                                      </p:cBhvr>
                                      <p:to>
                                        <p:strVal val="visible"/>
                                      </p:to>
                                    </p:set>
                                    <p:anim calcmode="lin" valueType="num">
                                      <p:cBhvr additive="base">
                                        <p:cTn id="32" dur="500"/>
                                        <p:tgtEl>
                                          <p:spTgt spid="216"/>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8"/>
                                        </p:tgtEl>
                                        <p:attrNameLst>
                                          <p:attrName>style.visibility</p:attrName>
                                        </p:attrNameLst>
                                      </p:cBhvr>
                                      <p:to>
                                        <p:strVal val="visible"/>
                                      </p:to>
                                    </p:set>
                                    <p:anim calcmode="lin" valueType="num">
                                      <p:cBhvr additive="base">
                                        <p:cTn id="35" dur="500"/>
                                        <p:tgtEl>
                                          <p:spTgt spid="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p:nvPr/>
        </p:nvSpPr>
        <p:spPr>
          <a:xfrm>
            <a:off x="-142240" y="990291"/>
            <a:ext cx="8158480" cy="50701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000" b="1">
                <a:solidFill>
                  <a:srgbClr val="FF00FF"/>
                </a:solidFill>
                <a:latin typeface="Calibri"/>
                <a:ea typeface="Calibri"/>
                <a:cs typeface="Calibri"/>
                <a:sym typeface="Calibri"/>
              </a:rPr>
              <a:t>غير لفظي: </a:t>
            </a:r>
            <a:r>
              <a:rPr lang="ar-DZ" sz="2000" b="1">
                <a:solidFill>
                  <a:srgbClr val="00B050"/>
                </a:solidFill>
                <a:latin typeface="Calibri"/>
                <a:ea typeface="Calibri"/>
                <a:cs typeface="Calibri"/>
                <a:sym typeface="Calibri"/>
              </a:rPr>
              <a:t>يضع الأفكار في صور بدل الكلمات، ويركز في التفكير على الكلمات في السياق.</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بصري: </a:t>
            </a:r>
            <a:r>
              <a:rPr lang="ar-DZ" sz="2000" b="1">
                <a:solidFill>
                  <a:srgbClr val="00B050"/>
                </a:solidFill>
                <a:latin typeface="Calibri"/>
                <a:ea typeface="Calibri"/>
                <a:cs typeface="Calibri"/>
                <a:sym typeface="Calibri"/>
              </a:rPr>
              <a:t>يستخدم الصور والرسومات والفيديوهات لتعلم فعال.</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شمولي: </a:t>
            </a:r>
            <a:r>
              <a:rPr lang="ar-DZ" sz="2000" b="1">
                <a:solidFill>
                  <a:srgbClr val="00B050"/>
                </a:solidFill>
                <a:latin typeface="Calibri"/>
                <a:ea typeface="Calibri"/>
                <a:cs typeface="Calibri"/>
                <a:sym typeface="Calibri"/>
              </a:rPr>
              <a:t>يبدأ بمعالجاته من الكل وينتقل إلى التمثيلات التي تشكله.</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معالجاته </a:t>
            </a:r>
            <a:r>
              <a:rPr lang="ar-DZ" sz="2000" b="1">
                <a:solidFill>
                  <a:srgbClr val="FF00FF"/>
                </a:solidFill>
                <a:latin typeface="Calibri"/>
                <a:ea typeface="Calibri"/>
                <a:cs typeface="Calibri"/>
                <a:sym typeface="Calibri"/>
              </a:rPr>
              <a:t>غير منتظمة </a:t>
            </a:r>
            <a:r>
              <a:rPr lang="ar-DZ" sz="2000" b="1">
                <a:solidFill>
                  <a:srgbClr val="00B050"/>
                </a:solidFill>
                <a:latin typeface="Calibri"/>
                <a:ea typeface="Calibri"/>
                <a:cs typeface="Calibri"/>
                <a:sym typeface="Calibri"/>
              </a:rPr>
              <a:t>فيها قدر من العشوائية، يعتمد </a:t>
            </a:r>
            <a:r>
              <a:rPr lang="ar-DZ" sz="2000" b="1">
                <a:solidFill>
                  <a:srgbClr val="FF00FF"/>
                </a:solidFill>
                <a:latin typeface="Calibri"/>
                <a:ea typeface="Calibri"/>
                <a:cs typeface="Calibri"/>
                <a:sym typeface="Calibri"/>
              </a:rPr>
              <a:t>التقديرات</a:t>
            </a:r>
            <a:r>
              <a:rPr lang="ar-DZ" sz="2000" b="1">
                <a:solidFill>
                  <a:srgbClr val="00B050"/>
                </a:solidFill>
                <a:latin typeface="Calibri"/>
                <a:ea typeface="Calibri"/>
                <a:cs typeface="Calibri"/>
                <a:sym typeface="Calibri"/>
              </a:rPr>
              <a:t> التقريبية في المسائل الرياضية.</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معالجاته </a:t>
            </a:r>
            <a:r>
              <a:rPr lang="ar-DZ" sz="2000" b="1">
                <a:solidFill>
                  <a:srgbClr val="FF00FF"/>
                </a:solidFill>
                <a:latin typeface="Calibri"/>
                <a:ea typeface="Calibri"/>
                <a:cs typeface="Calibri"/>
                <a:sym typeface="Calibri"/>
              </a:rPr>
              <a:t>مادية ملموسة </a:t>
            </a:r>
            <a:r>
              <a:rPr lang="ar-DZ" sz="2000" b="1">
                <a:solidFill>
                  <a:srgbClr val="00B050"/>
                </a:solidFill>
                <a:latin typeface="Calibri"/>
                <a:ea typeface="Calibri"/>
                <a:cs typeface="Calibri"/>
                <a:sym typeface="Calibri"/>
              </a:rPr>
              <a:t>ويستطيع التعامل مع عدد من المشكلات في آن واحد.</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جيد في تحديد </a:t>
            </a:r>
            <a:r>
              <a:rPr lang="ar-DZ" sz="2000" b="1">
                <a:solidFill>
                  <a:srgbClr val="FF00FF"/>
                </a:solidFill>
                <a:latin typeface="Calibri"/>
                <a:ea typeface="Calibri"/>
                <a:cs typeface="Calibri"/>
                <a:sym typeface="Calibri"/>
              </a:rPr>
              <a:t>الاتجاهات</a:t>
            </a:r>
            <a:r>
              <a:rPr lang="ar-DZ" sz="2000" b="1">
                <a:solidFill>
                  <a:srgbClr val="00B050"/>
                </a:solidFill>
                <a:latin typeface="Calibri"/>
                <a:ea typeface="Calibri"/>
                <a:cs typeface="Calibri"/>
                <a:sym typeface="Calibri"/>
              </a:rPr>
              <a:t>، إدراك العلاقات </a:t>
            </a:r>
            <a:r>
              <a:rPr lang="ar-DZ" sz="2000" b="1">
                <a:solidFill>
                  <a:srgbClr val="FF00FF"/>
                </a:solidFill>
                <a:latin typeface="Calibri"/>
                <a:ea typeface="Calibri"/>
                <a:cs typeface="Calibri"/>
                <a:sym typeface="Calibri"/>
              </a:rPr>
              <a:t>المكانية</a:t>
            </a:r>
            <a:r>
              <a:rPr lang="ar-DZ" sz="2000" b="1">
                <a:solidFill>
                  <a:srgbClr val="00B050"/>
                </a:solidFill>
                <a:latin typeface="Calibri"/>
                <a:ea typeface="Calibri"/>
                <a:cs typeface="Calibri"/>
                <a:sym typeface="Calibri"/>
              </a:rPr>
              <a:t> وتحديد المواقع.</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جيد في القدرات الموسيقية والإدراك المتعلق </a:t>
            </a:r>
            <a:r>
              <a:rPr lang="ar-DZ" sz="2000" b="1">
                <a:solidFill>
                  <a:srgbClr val="FF00FF"/>
                </a:solidFill>
                <a:latin typeface="Calibri"/>
                <a:ea typeface="Calibri"/>
                <a:cs typeface="Calibri"/>
                <a:sym typeface="Calibri"/>
              </a:rPr>
              <a:t>بالحدس</a:t>
            </a:r>
            <a:r>
              <a:rPr lang="ar-DZ" sz="2000" b="1">
                <a:solidFill>
                  <a:srgbClr val="00B050"/>
                </a:solidFill>
                <a:latin typeface="Calibri"/>
                <a:ea typeface="Calibri"/>
                <a:cs typeface="Calibri"/>
                <a:sym typeface="Calibri"/>
              </a:rPr>
              <a:t>.</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لديه قدرة جيدة في تذكر الوجوه والاستجابة للتعليمات </a:t>
            </a:r>
            <a:r>
              <a:rPr lang="ar-DZ" sz="2000" b="1">
                <a:solidFill>
                  <a:srgbClr val="FF00FF"/>
                </a:solidFill>
                <a:latin typeface="Calibri"/>
                <a:ea typeface="Calibri"/>
                <a:cs typeface="Calibri"/>
                <a:sym typeface="Calibri"/>
              </a:rPr>
              <a:t>البصرية والحركية</a:t>
            </a:r>
            <a:r>
              <a:rPr lang="ar-DZ" sz="2000" b="1">
                <a:solidFill>
                  <a:srgbClr val="00B050"/>
                </a:solidFill>
                <a:latin typeface="Calibri"/>
                <a:ea typeface="Calibri"/>
                <a:cs typeface="Calibri"/>
                <a:sym typeface="Calibri"/>
              </a:rPr>
              <a:t>.</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ليست لديهم القدرة على التعبير عن ذواتهم وانفعالاتهم بيسر كما </a:t>
            </a:r>
            <a:r>
              <a:rPr lang="ar-DZ" sz="2000" b="1">
                <a:solidFill>
                  <a:srgbClr val="FF00FF"/>
                </a:solidFill>
                <a:latin typeface="Calibri"/>
                <a:ea typeface="Calibri"/>
                <a:cs typeface="Calibri"/>
                <a:sym typeface="Calibri"/>
              </a:rPr>
              <a:t>لا</a:t>
            </a:r>
            <a:r>
              <a:rPr lang="ar-DZ" sz="2000" b="1">
                <a:solidFill>
                  <a:srgbClr val="00B050"/>
                </a:solidFill>
                <a:latin typeface="Calibri"/>
                <a:ea typeface="Calibri"/>
                <a:cs typeface="Calibri"/>
                <a:sym typeface="Calibri"/>
              </a:rPr>
              <a:t> يستطيعون</a:t>
            </a:r>
            <a:r>
              <a:rPr lang="ar-DZ" sz="2000" b="1">
                <a:solidFill>
                  <a:srgbClr val="FF00FF"/>
                </a:solidFill>
                <a:latin typeface="Calibri"/>
                <a:ea typeface="Calibri"/>
                <a:cs typeface="Calibri"/>
                <a:sym typeface="Calibri"/>
              </a:rPr>
              <a:t> تفسير </a:t>
            </a:r>
            <a:r>
              <a:rPr lang="ar-DZ" sz="2000" b="1">
                <a:solidFill>
                  <a:srgbClr val="00B050"/>
                </a:solidFill>
                <a:latin typeface="Calibri"/>
                <a:ea typeface="Calibri"/>
                <a:cs typeface="Calibri"/>
                <a:sym typeface="Calibri"/>
              </a:rPr>
              <a:t>كيفية الوصول إلى الحلول.</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a:t>
            </a:r>
            <a:r>
              <a:rPr lang="ar-DZ" sz="2000" b="1">
                <a:solidFill>
                  <a:srgbClr val="FF00FF"/>
                </a:solidFill>
                <a:latin typeface="Calibri"/>
                <a:ea typeface="Calibri"/>
                <a:cs typeface="Calibri"/>
                <a:sym typeface="Calibri"/>
              </a:rPr>
              <a:t>خيالي</a:t>
            </a:r>
            <a:r>
              <a:rPr lang="ar-DZ" sz="2000" b="1">
                <a:solidFill>
                  <a:srgbClr val="00B050"/>
                </a:solidFill>
                <a:latin typeface="Calibri"/>
                <a:ea typeface="Calibri"/>
                <a:cs typeface="Calibri"/>
                <a:sym typeface="Calibri"/>
              </a:rPr>
              <a:t> المنحى لديه قدرات عالية في التخيل والابتكار.</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يسمى بالدماغ </a:t>
            </a:r>
            <a:r>
              <a:rPr lang="ar-DZ" sz="2000" b="1">
                <a:solidFill>
                  <a:srgbClr val="FF00FF"/>
                </a:solidFill>
                <a:latin typeface="Calibri"/>
                <a:ea typeface="Calibri"/>
                <a:cs typeface="Calibri"/>
                <a:sym typeface="Calibri"/>
              </a:rPr>
              <a:t>المبتكر</a:t>
            </a:r>
            <a:r>
              <a:rPr lang="ar-DZ" sz="2000" b="1">
                <a:solidFill>
                  <a:srgbClr val="00B050"/>
                </a:solidFill>
                <a:latin typeface="Calibri"/>
                <a:ea typeface="Calibri"/>
                <a:cs typeface="Calibri"/>
                <a:sym typeface="Calibri"/>
              </a:rPr>
              <a:t>.</a:t>
            </a:r>
            <a:endParaRPr sz="1400" b="1">
              <a:solidFill>
                <a:schemeClr val="dk1"/>
              </a:solidFill>
              <a:latin typeface="Calibri"/>
              <a:ea typeface="Calibri"/>
              <a:cs typeface="Calibri"/>
              <a:sym typeface="Calibri"/>
            </a:endParaRPr>
          </a:p>
        </p:txBody>
      </p:sp>
      <p:pic>
        <p:nvPicPr>
          <p:cNvPr id="224" name="Google Shape;224;p15" descr="Une image contenant texte, Cerveau&#10;&#10;Description générée automatiquement"/>
          <p:cNvPicPr preferRelativeResize="0"/>
          <p:nvPr/>
        </p:nvPicPr>
        <p:blipFill rotWithShape="1">
          <a:blip r:embed="rId3">
            <a:alphaModFix/>
          </a:blip>
          <a:srcRect l="5062" t="35852" b="33628"/>
          <a:stretch/>
        </p:blipFill>
        <p:spPr>
          <a:xfrm>
            <a:off x="8128000" y="990291"/>
            <a:ext cx="3929380" cy="3490269"/>
          </a:xfrm>
          <a:prstGeom prst="ellipse">
            <a:avLst/>
          </a:prstGeom>
          <a:noFill/>
          <a:ln>
            <a:noFill/>
          </a:ln>
        </p:spPr>
      </p:pic>
      <p:sp>
        <p:nvSpPr>
          <p:cNvPr id="225" name="Google Shape;225;p15"/>
          <p:cNvSpPr txBox="1"/>
          <p:nvPr/>
        </p:nvSpPr>
        <p:spPr>
          <a:xfrm>
            <a:off x="5844540" y="303429"/>
            <a:ext cx="6101080" cy="4875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B050"/>
                </a:solidFill>
                <a:latin typeface="Calibri"/>
                <a:ea typeface="Calibri"/>
                <a:cs typeface="Calibri"/>
                <a:sym typeface="Calibri"/>
              </a:rPr>
              <a:t>2- نمط التعلم المرتبط بالنصف الأيمن من الدماغ:</a:t>
            </a:r>
            <a:endParaRPr sz="1600">
              <a:solidFill>
                <a:schemeClr val="dk1"/>
              </a:solidFill>
              <a:latin typeface="Calibri"/>
              <a:ea typeface="Calibri"/>
              <a:cs typeface="Calibri"/>
              <a:sym typeface="Calibri"/>
            </a:endParaRPr>
          </a:p>
        </p:txBody>
      </p:sp>
      <p:sp>
        <p:nvSpPr>
          <p:cNvPr id="226" name="Google Shape;226;p15"/>
          <p:cNvSpPr/>
          <p:nvPr/>
        </p:nvSpPr>
        <p:spPr>
          <a:xfrm>
            <a:off x="8696960" y="1531855"/>
            <a:ext cx="932938" cy="1123133"/>
          </a:xfrm>
          <a:prstGeom prst="mathMultiply">
            <a:avLst>
              <a:gd name="adj1" fmla="val 14808"/>
            </a:avLst>
          </a:prstGeom>
          <a:solidFill>
            <a:schemeClr val="accent3"/>
          </a:solidFill>
          <a:ln w="222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p:tgtEl>
                                          <p:spTgt spid="22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 calcmode="lin" valueType="num">
                                      <p:cBhvr additive="base">
                                        <p:cTn id="12" dur="500"/>
                                        <p:tgtEl>
                                          <p:spTgt spid="224"/>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6"/>
                                        </p:tgtEl>
                                        <p:attrNameLst>
                                          <p:attrName>style.visibility</p:attrName>
                                        </p:attrNameLst>
                                      </p:cBhvr>
                                      <p:to>
                                        <p:strVal val="visible"/>
                                      </p:to>
                                    </p:set>
                                    <p:anim calcmode="lin" valueType="num">
                                      <p:cBhvr additive="base">
                                        <p:cTn id="15" dur="500"/>
                                        <p:tgtEl>
                                          <p:spTgt spid="22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23"/>
                                        </p:tgtEl>
                                        <p:attrNameLst>
                                          <p:attrName>style.visibility</p:attrName>
                                        </p:attrNameLst>
                                      </p:cBhvr>
                                      <p:to>
                                        <p:strVal val="visible"/>
                                      </p:to>
                                    </p:set>
                                    <p:anim calcmode="lin" valueType="num">
                                      <p:cBhvr additive="base">
                                        <p:cTn id="18" dur="500"/>
                                        <p:tgtEl>
                                          <p:spTgt spid="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6"/>
          <p:cNvPicPr preferRelativeResize="0"/>
          <p:nvPr/>
        </p:nvPicPr>
        <p:blipFill rotWithShape="1">
          <a:blip r:embed="rId3">
            <a:alphaModFix/>
          </a:blip>
          <a:srcRect/>
          <a:stretch/>
        </p:blipFill>
        <p:spPr>
          <a:xfrm>
            <a:off x="1473835" y="193675"/>
            <a:ext cx="9753600" cy="548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500"/>
                                        <p:tgtEl>
                                          <p:spTgt spid="23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fade">
                                      <p:cBhvr>
                                        <p:cTn id="12" dur="5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p:nvPr/>
        </p:nvSpPr>
        <p:spPr>
          <a:xfrm>
            <a:off x="6096000" y="255498"/>
            <a:ext cx="6101080" cy="55335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800" b="1">
                <a:solidFill>
                  <a:srgbClr val="CC0099"/>
                </a:solidFill>
                <a:latin typeface="Calibri"/>
                <a:ea typeface="Calibri"/>
                <a:cs typeface="Calibri"/>
                <a:sym typeface="Calibri"/>
              </a:rPr>
              <a:t>استراتيجيات التدريس الحديثة:</a:t>
            </a:r>
            <a:endParaRPr sz="1800">
              <a:solidFill>
                <a:schemeClr val="dk1"/>
              </a:solidFill>
              <a:latin typeface="Calibri"/>
              <a:ea typeface="Calibri"/>
              <a:cs typeface="Calibri"/>
              <a:sym typeface="Calibri"/>
            </a:endParaRPr>
          </a:p>
        </p:txBody>
      </p:sp>
      <p:sp>
        <p:nvSpPr>
          <p:cNvPr id="237" name="Google Shape;237;p17"/>
          <p:cNvSpPr txBox="1"/>
          <p:nvPr/>
        </p:nvSpPr>
        <p:spPr>
          <a:xfrm>
            <a:off x="229870" y="808855"/>
            <a:ext cx="11346180" cy="421654"/>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000" b="1">
                <a:solidFill>
                  <a:schemeClr val="dk1"/>
                </a:solidFill>
                <a:latin typeface="Calibri"/>
                <a:ea typeface="Calibri"/>
                <a:cs typeface="Calibri"/>
                <a:sym typeface="Calibri"/>
              </a:rPr>
              <a:t>استراتيجيات التدريس هي فن تنسيق الفعاليات التعليمية لتحقيق اهداف محددة في ظروف معينة تتضمن توظيف عدة طرق وأساليب وامكانيات.</a:t>
            </a:r>
            <a:endParaRPr sz="1400">
              <a:solidFill>
                <a:schemeClr val="dk1"/>
              </a:solidFill>
              <a:latin typeface="Calibri"/>
              <a:ea typeface="Calibri"/>
              <a:cs typeface="Calibri"/>
              <a:sym typeface="Calibri"/>
            </a:endParaRPr>
          </a:p>
        </p:txBody>
      </p:sp>
      <p:sp>
        <p:nvSpPr>
          <p:cNvPr id="238" name="Google Shape;238;p17"/>
          <p:cNvSpPr txBox="1"/>
          <p:nvPr/>
        </p:nvSpPr>
        <p:spPr>
          <a:xfrm>
            <a:off x="2931160" y="1230509"/>
            <a:ext cx="6329680" cy="421654"/>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DZ" sz="2000" b="1">
                <a:solidFill>
                  <a:srgbClr val="CC0099"/>
                </a:solidFill>
                <a:latin typeface="Calibri"/>
                <a:ea typeface="Calibri"/>
                <a:cs typeface="Calibri"/>
                <a:sym typeface="Calibri"/>
              </a:rPr>
              <a:t>- التخطيط المسبق لتحقيق هدف التعليم -</a:t>
            </a:r>
            <a:endParaRPr sz="1400">
              <a:solidFill>
                <a:schemeClr val="dk1"/>
              </a:solidFill>
              <a:latin typeface="Calibri"/>
              <a:ea typeface="Calibri"/>
              <a:cs typeface="Calibri"/>
              <a:sym typeface="Calibri"/>
            </a:endParaRPr>
          </a:p>
        </p:txBody>
      </p:sp>
      <p:sp>
        <p:nvSpPr>
          <p:cNvPr id="239" name="Google Shape;239;p17"/>
          <p:cNvSpPr txBox="1"/>
          <p:nvPr/>
        </p:nvSpPr>
        <p:spPr>
          <a:xfrm>
            <a:off x="5486400" y="1783866"/>
            <a:ext cx="6177280" cy="1717393"/>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DZ" sz="2000" b="1">
                <a:solidFill>
                  <a:srgbClr val="00B050"/>
                </a:solidFill>
                <a:latin typeface="Calibri"/>
                <a:ea typeface="Calibri"/>
                <a:cs typeface="Calibri"/>
                <a:sym typeface="Calibri"/>
              </a:rPr>
              <a:t>- استراتيجية العصف الذهني </a:t>
            </a:r>
            <a:endParaRPr sz="1400">
              <a:solidFill>
                <a:schemeClr val="dk1"/>
              </a:solidFill>
              <a:latin typeface="Calibri"/>
              <a:ea typeface="Calibri"/>
              <a:cs typeface="Calibri"/>
              <a:sym typeface="Calibri"/>
            </a:endParaRPr>
          </a:p>
          <a:p>
            <a:pPr marL="0" marR="0" lvl="0" indent="0" algn="r" rtl="1">
              <a:lnSpc>
                <a:spcPct val="107000"/>
              </a:lnSpc>
              <a:spcBef>
                <a:spcPts val="800"/>
              </a:spcBef>
              <a:spcAft>
                <a:spcPts val="0"/>
              </a:spcAft>
              <a:buNone/>
            </a:pPr>
            <a:r>
              <a:rPr lang="ar-DZ" sz="2000" b="1">
                <a:solidFill>
                  <a:srgbClr val="00B050"/>
                </a:solidFill>
                <a:latin typeface="Calibri"/>
                <a:ea typeface="Calibri"/>
                <a:cs typeface="Calibri"/>
                <a:sym typeface="Calibri"/>
              </a:rPr>
              <a:t>- استراتيجية حل المشكلات </a:t>
            </a:r>
            <a:endParaRPr sz="1400">
              <a:solidFill>
                <a:schemeClr val="dk1"/>
              </a:solidFill>
              <a:latin typeface="Calibri"/>
              <a:ea typeface="Calibri"/>
              <a:cs typeface="Calibri"/>
              <a:sym typeface="Calibri"/>
            </a:endParaRPr>
          </a:p>
          <a:p>
            <a:pPr marL="0" marR="0" lvl="0" indent="0" algn="r" rtl="1">
              <a:lnSpc>
                <a:spcPct val="107000"/>
              </a:lnSpc>
              <a:spcBef>
                <a:spcPts val="800"/>
              </a:spcBef>
              <a:spcAft>
                <a:spcPts val="0"/>
              </a:spcAft>
              <a:buNone/>
            </a:pPr>
            <a:r>
              <a:rPr lang="ar-DZ" sz="2000" b="1">
                <a:solidFill>
                  <a:srgbClr val="00B050"/>
                </a:solidFill>
                <a:latin typeface="Calibri"/>
                <a:ea typeface="Calibri"/>
                <a:cs typeface="Calibri"/>
                <a:sym typeface="Calibri"/>
              </a:rPr>
              <a:t>- استراتيجية التعلم التعاوني </a:t>
            </a:r>
            <a:endParaRPr sz="1400">
              <a:solidFill>
                <a:schemeClr val="dk1"/>
              </a:solidFill>
              <a:latin typeface="Calibri"/>
              <a:ea typeface="Calibri"/>
              <a:cs typeface="Calibri"/>
              <a:sym typeface="Calibri"/>
            </a:endParaRPr>
          </a:p>
          <a:p>
            <a:pPr marL="0" marR="0" lvl="0" indent="0" algn="r" rtl="1">
              <a:lnSpc>
                <a:spcPct val="107000"/>
              </a:lnSpc>
              <a:spcBef>
                <a:spcPts val="800"/>
              </a:spcBef>
              <a:spcAft>
                <a:spcPts val="0"/>
              </a:spcAft>
              <a:buNone/>
            </a:pPr>
            <a:r>
              <a:rPr lang="ar-DZ" sz="2000" b="1">
                <a:solidFill>
                  <a:srgbClr val="00B050"/>
                </a:solidFill>
                <a:latin typeface="Calibri"/>
                <a:ea typeface="Calibri"/>
                <a:cs typeface="Calibri"/>
                <a:sym typeface="Calibri"/>
              </a:rPr>
              <a:t>- استراتيجية خرائط المفهوم والخرائط الذهنية </a:t>
            </a:r>
            <a:endParaRPr sz="1400">
              <a:solidFill>
                <a:schemeClr val="dk1"/>
              </a:solidFill>
              <a:latin typeface="Calibri"/>
              <a:ea typeface="Calibri"/>
              <a:cs typeface="Calibri"/>
              <a:sym typeface="Calibri"/>
            </a:endParaRPr>
          </a:p>
        </p:txBody>
      </p:sp>
      <p:sp>
        <p:nvSpPr>
          <p:cNvPr id="240" name="Google Shape;240;p17"/>
          <p:cNvSpPr txBox="1"/>
          <p:nvPr/>
        </p:nvSpPr>
        <p:spPr>
          <a:xfrm>
            <a:off x="1605280" y="1783866"/>
            <a:ext cx="6177280" cy="1717393"/>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DZ" sz="2000" b="1">
                <a:solidFill>
                  <a:srgbClr val="00B050"/>
                </a:solidFill>
                <a:latin typeface="Calibri"/>
                <a:ea typeface="Calibri"/>
                <a:cs typeface="Calibri"/>
                <a:sym typeface="Calibri"/>
              </a:rPr>
              <a:t>- استراتيجية الذكاءات المتعددة </a:t>
            </a:r>
            <a:endParaRPr sz="1400">
              <a:solidFill>
                <a:schemeClr val="dk1"/>
              </a:solidFill>
              <a:latin typeface="Calibri"/>
              <a:ea typeface="Calibri"/>
              <a:cs typeface="Calibri"/>
              <a:sym typeface="Calibri"/>
            </a:endParaRPr>
          </a:p>
          <a:p>
            <a:pPr marL="0" marR="0" lvl="0" indent="0" algn="r" rtl="1">
              <a:lnSpc>
                <a:spcPct val="107000"/>
              </a:lnSpc>
              <a:spcBef>
                <a:spcPts val="800"/>
              </a:spcBef>
              <a:spcAft>
                <a:spcPts val="0"/>
              </a:spcAft>
              <a:buNone/>
            </a:pPr>
            <a:r>
              <a:rPr lang="ar-DZ" sz="2000" b="1">
                <a:solidFill>
                  <a:srgbClr val="00B050"/>
                </a:solidFill>
                <a:latin typeface="Calibri"/>
                <a:ea typeface="Calibri"/>
                <a:cs typeface="Calibri"/>
                <a:sym typeface="Calibri"/>
              </a:rPr>
              <a:t>- استراتيجية التعلم النشط </a:t>
            </a:r>
            <a:endParaRPr sz="1400">
              <a:solidFill>
                <a:schemeClr val="dk1"/>
              </a:solidFill>
              <a:latin typeface="Calibri"/>
              <a:ea typeface="Calibri"/>
              <a:cs typeface="Calibri"/>
              <a:sym typeface="Calibri"/>
            </a:endParaRPr>
          </a:p>
          <a:p>
            <a:pPr marL="0" marR="0" lvl="0" indent="0" algn="r" rtl="1">
              <a:lnSpc>
                <a:spcPct val="107000"/>
              </a:lnSpc>
              <a:spcBef>
                <a:spcPts val="800"/>
              </a:spcBef>
              <a:spcAft>
                <a:spcPts val="0"/>
              </a:spcAft>
              <a:buNone/>
            </a:pPr>
            <a:r>
              <a:rPr lang="ar-DZ" sz="2000" b="1">
                <a:solidFill>
                  <a:srgbClr val="00B050"/>
                </a:solidFill>
                <a:latin typeface="Calibri"/>
                <a:ea typeface="Calibri"/>
                <a:cs typeface="Calibri"/>
                <a:sym typeface="Calibri"/>
              </a:rPr>
              <a:t>- استراتيجية التعلم المبرمج </a:t>
            </a:r>
            <a:endParaRPr sz="14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استراتيجية الجو الصفي المفتوح</a:t>
            </a:r>
            <a:endParaRPr sz="1400">
              <a:solidFill>
                <a:schemeClr val="dk1"/>
              </a:solidFill>
              <a:latin typeface="Calibri"/>
              <a:ea typeface="Calibri"/>
              <a:cs typeface="Calibri"/>
              <a:sym typeface="Calibri"/>
            </a:endParaRPr>
          </a:p>
        </p:txBody>
      </p:sp>
      <p:sp>
        <p:nvSpPr>
          <p:cNvPr id="241" name="Google Shape;241;p17"/>
          <p:cNvSpPr txBox="1"/>
          <p:nvPr/>
        </p:nvSpPr>
        <p:spPr>
          <a:xfrm>
            <a:off x="-2631440" y="2382299"/>
            <a:ext cx="6177280" cy="421654"/>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000" b="1">
                <a:solidFill>
                  <a:srgbClr val="00B050"/>
                </a:solidFill>
                <a:latin typeface="Calibri"/>
                <a:ea typeface="Calibri"/>
                <a:cs typeface="Calibri"/>
                <a:sym typeface="Calibri"/>
              </a:rPr>
              <a:t>- المحاضرة.</a:t>
            </a:r>
            <a:endParaRPr sz="1400">
              <a:solidFill>
                <a:schemeClr val="dk1"/>
              </a:solidFill>
              <a:latin typeface="Calibri"/>
              <a:ea typeface="Calibri"/>
              <a:cs typeface="Calibri"/>
              <a:sym typeface="Calibri"/>
            </a:endParaRPr>
          </a:p>
        </p:txBody>
      </p:sp>
      <p:sp>
        <p:nvSpPr>
          <p:cNvPr id="242" name="Google Shape;242;p17"/>
          <p:cNvSpPr txBox="1"/>
          <p:nvPr/>
        </p:nvSpPr>
        <p:spPr>
          <a:xfrm>
            <a:off x="4170680" y="3589431"/>
            <a:ext cx="7493000" cy="421654"/>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000" b="1">
                <a:solidFill>
                  <a:srgbClr val="0070C0"/>
                </a:solidFill>
                <a:latin typeface="Calibri"/>
                <a:ea typeface="Calibri"/>
                <a:cs typeface="Calibri"/>
                <a:sym typeface="Calibri"/>
              </a:rPr>
              <a:t>- من معيقات تطبيق طرائق والإستراتيجيات الحديثة في التدريس:</a:t>
            </a:r>
            <a:endParaRPr sz="1400">
              <a:solidFill>
                <a:schemeClr val="dk1"/>
              </a:solidFill>
              <a:latin typeface="Calibri"/>
              <a:ea typeface="Calibri"/>
              <a:cs typeface="Calibri"/>
              <a:sym typeface="Calibri"/>
            </a:endParaRPr>
          </a:p>
        </p:txBody>
      </p:sp>
      <p:sp>
        <p:nvSpPr>
          <p:cNvPr id="243" name="Google Shape;243;p17"/>
          <p:cNvSpPr txBox="1"/>
          <p:nvPr/>
        </p:nvSpPr>
        <p:spPr>
          <a:xfrm>
            <a:off x="4170680" y="4099257"/>
            <a:ext cx="7493000" cy="38869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1800" b="1">
                <a:solidFill>
                  <a:srgbClr val="0070C0"/>
                </a:solidFill>
                <a:latin typeface="Calibri"/>
                <a:ea typeface="Calibri"/>
                <a:cs typeface="Calibri"/>
                <a:sym typeface="Calibri"/>
              </a:rPr>
              <a:t>- اهمال المدرسين لأساليب تعلم الطلبة المناسبة وتدريسهم بأسلوب واحد فقط.</a:t>
            </a:r>
            <a:endParaRPr sz="1200">
              <a:solidFill>
                <a:schemeClr val="dk1"/>
              </a:solidFill>
              <a:latin typeface="Calibri"/>
              <a:ea typeface="Calibri"/>
              <a:cs typeface="Calibri"/>
              <a:sym typeface="Calibri"/>
            </a:endParaRPr>
          </a:p>
        </p:txBody>
      </p:sp>
      <p:sp>
        <p:nvSpPr>
          <p:cNvPr id="244" name="Google Shape;244;p17"/>
          <p:cNvSpPr txBox="1"/>
          <p:nvPr/>
        </p:nvSpPr>
        <p:spPr>
          <a:xfrm>
            <a:off x="4170680" y="4602315"/>
            <a:ext cx="7493000" cy="38869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1800" b="1">
                <a:solidFill>
                  <a:srgbClr val="0070C0"/>
                </a:solidFill>
                <a:latin typeface="Calibri"/>
                <a:ea typeface="Calibri"/>
                <a:cs typeface="Calibri"/>
                <a:sym typeface="Calibri"/>
              </a:rPr>
              <a:t>- اعتماد المدرس لطرق واستراتيجيات تتماشى ومعالجاته الدماغية وأسلوب تفكيره هو لا غير.</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 calcmode="lin" valueType="num">
                                      <p:cBhvr additive="base">
                                        <p:cTn id="7" dur="500"/>
                                        <p:tgtEl>
                                          <p:spTgt spid="23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 calcmode="lin" valueType="num">
                                      <p:cBhvr additive="base">
                                        <p:cTn id="12" dur="500"/>
                                        <p:tgtEl>
                                          <p:spTgt spid="23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8"/>
                                        </p:tgtEl>
                                        <p:attrNameLst>
                                          <p:attrName>style.visibility</p:attrName>
                                        </p:attrNameLst>
                                      </p:cBhvr>
                                      <p:to>
                                        <p:strVal val="visible"/>
                                      </p:to>
                                    </p:set>
                                    <p:anim calcmode="lin" valueType="num">
                                      <p:cBhvr additive="base">
                                        <p:cTn id="17" dur="500"/>
                                        <p:tgtEl>
                                          <p:spTgt spid="2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9"/>
                                        </p:tgtEl>
                                        <p:attrNameLst>
                                          <p:attrName>style.visibility</p:attrName>
                                        </p:attrNameLst>
                                      </p:cBhvr>
                                      <p:to>
                                        <p:strVal val="visible"/>
                                      </p:to>
                                    </p:set>
                                    <p:anim calcmode="lin" valueType="num">
                                      <p:cBhvr additive="base">
                                        <p:cTn id="22" dur="500"/>
                                        <p:tgtEl>
                                          <p:spTgt spid="239"/>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0"/>
                                        </p:tgtEl>
                                        <p:attrNameLst>
                                          <p:attrName>style.visibility</p:attrName>
                                        </p:attrNameLst>
                                      </p:cBhvr>
                                      <p:to>
                                        <p:strVal val="visible"/>
                                      </p:to>
                                    </p:set>
                                    <p:anim calcmode="lin" valueType="num">
                                      <p:cBhvr additive="base">
                                        <p:cTn id="25" dur="500"/>
                                        <p:tgtEl>
                                          <p:spTgt spid="240"/>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1"/>
                                        </p:tgtEl>
                                        <p:attrNameLst>
                                          <p:attrName>style.visibility</p:attrName>
                                        </p:attrNameLst>
                                      </p:cBhvr>
                                      <p:to>
                                        <p:strVal val="visible"/>
                                      </p:to>
                                    </p:set>
                                    <p:anim calcmode="lin" valueType="num">
                                      <p:cBhvr additive="base">
                                        <p:cTn id="28" dur="500"/>
                                        <p:tgtEl>
                                          <p:spTgt spid="24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42"/>
                                        </p:tgtEl>
                                        <p:attrNameLst>
                                          <p:attrName>style.visibility</p:attrName>
                                        </p:attrNameLst>
                                      </p:cBhvr>
                                      <p:to>
                                        <p:strVal val="visible"/>
                                      </p:to>
                                    </p:set>
                                    <p:anim calcmode="lin" valueType="num">
                                      <p:cBhvr additive="base">
                                        <p:cTn id="33" dur="500"/>
                                        <p:tgtEl>
                                          <p:spTgt spid="2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3"/>
                                        </p:tgtEl>
                                        <p:attrNameLst>
                                          <p:attrName>style.visibility</p:attrName>
                                        </p:attrNameLst>
                                      </p:cBhvr>
                                      <p:to>
                                        <p:strVal val="visible"/>
                                      </p:to>
                                    </p:set>
                                    <p:anim calcmode="lin" valueType="num">
                                      <p:cBhvr additive="base">
                                        <p:cTn id="38" dur="500"/>
                                        <p:tgtEl>
                                          <p:spTgt spid="24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4"/>
                                        </p:tgtEl>
                                        <p:attrNameLst>
                                          <p:attrName>style.visibility</p:attrName>
                                        </p:attrNameLst>
                                      </p:cBhvr>
                                      <p:to>
                                        <p:strVal val="visible"/>
                                      </p:to>
                                    </p:set>
                                    <p:anim calcmode="lin" valueType="num">
                                      <p:cBhvr additive="base">
                                        <p:cTn id="43" dur="500"/>
                                        <p:tgtEl>
                                          <p:spTgt spid="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p:nvPr/>
        </p:nvSpPr>
        <p:spPr>
          <a:xfrm>
            <a:off x="816671" y="810966"/>
            <a:ext cx="10558657" cy="4411079"/>
          </a:xfrm>
          <a:prstGeom prst="rect">
            <a:avLst/>
          </a:prstGeom>
          <a:no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ar-DZ" sz="2000" b="1">
                <a:solidFill>
                  <a:schemeClr val="dk1"/>
                </a:solidFill>
                <a:latin typeface="Gill Sans"/>
                <a:ea typeface="Gill Sans"/>
                <a:cs typeface="Gill Sans"/>
                <a:sym typeface="Gill Sans"/>
              </a:rPr>
              <a:t>من المهم بالنسبة للمعلم أن يتعرف على أنماط التعلم المختلفة لدى طلبته، ويجتاز ذلك بناء على ذلك استراتيجيات أو طرق التدريس التي تتلائم مع تلك الأنماط، حيث أن </a:t>
            </a:r>
            <a:r>
              <a:rPr lang="ar-DZ" sz="2000" b="1">
                <a:solidFill>
                  <a:srgbClr val="FF00FF"/>
                </a:solidFill>
                <a:latin typeface="Gill Sans"/>
                <a:ea typeface="Gill Sans"/>
                <a:cs typeface="Gill Sans"/>
                <a:sym typeface="Gill Sans"/>
              </a:rPr>
              <a:t>الموائمة بين تعليم المتعلم وتعلم المتعلم تحقق نتائج تعلم فعالة</a:t>
            </a:r>
            <a:r>
              <a:rPr lang="ar-DZ" sz="2000" b="1">
                <a:solidFill>
                  <a:schemeClr val="dk1"/>
                </a:solidFill>
                <a:latin typeface="Gill Sans"/>
                <a:ea typeface="Gill Sans"/>
                <a:cs typeface="Gill Sans"/>
                <a:sym typeface="Gill Sans"/>
              </a:rPr>
              <a:t>،</a:t>
            </a:r>
            <a:r>
              <a:rPr lang="ar-DZ" sz="2000" b="1">
                <a:solidFill>
                  <a:srgbClr val="FF00FF"/>
                </a:solidFill>
                <a:latin typeface="Gill Sans"/>
                <a:ea typeface="Gill Sans"/>
                <a:cs typeface="Gill Sans"/>
                <a:sym typeface="Gill Sans"/>
              </a:rPr>
              <a:t> ومنتج تعليمي متميز</a:t>
            </a:r>
            <a:r>
              <a:rPr lang="ar-DZ" sz="2000" b="1">
                <a:solidFill>
                  <a:schemeClr val="dk1"/>
                </a:solidFill>
                <a:latin typeface="Gill Sans"/>
                <a:ea typeface="Gill Sans"/>
                <a:cs typeface="Gill Sans"/>
                <a:sym typeface="Gill Sans"/>
              </a:rPr>
              <a:t>، والاختلاف بين طريقة التدريس التي يتبعها المعلم. وتعلم الطالب له مردود سلبي على إقبال الطالب على التعلم ومن ثم تحصيله الدراسي، </a:t>
            </a:r>
            <a:r>
              <a:rPr lang="ar-DZ" sz="2000" b="1">
                <a:solidFill>
                  <a:schemeClr val="dk1"/>
                </a:solidFill>
                <a:latin typeface="Calibri"/>
                <a:ea typeface="Calibri"/>
                <a:cs typeface="Calibri"/>
                <a:sym typeface="Calibri"/>
              </a:rPr>
              <a:t>ودافعية الإنجاز كما أن أنماط التعلم تزود التربويين والمعلمين بالمعرفة حول طرق التدريس ودورها في تحقيق التعلم الفعال فضلا عن أنها تسهم في تنمية مهاراتهم وقدراتهم على تنويع المحتوى والخبرات الدراسية وتكييفه بما يتناسب مع المتعلمين والتنويع في طرق التدريس والوسائل والتقنيات مع التنويع في وسائل وأساليب التقييم بما يخدم المتعلمين حسب نمط التعلم السائد لديهم وتعزيز قدراتهم على التعلم.</a:t>
            </a:r>
            <a:r>
              <a:rPr lang="ar-DZ" sz="2000" b="1">
                <a:solidFill>
                  <a:schemeClr val="dk1"/>
                </a:solidFill>
                <a:latin typeface="Sakkal Majalla"/>
                <a:ea typeface="Sakkal Majalla"/>
                <a:cs typeface="Sakkal Majalla"/>
                <a:sym typeface="Sakkal Majalla"/>
              </a:rPr>
              <a:t>.</a:t>
            </a:r>
            <a:endParaRPr sz="2000">
              <a:solidFill>
                <a:schemeClr val="dk1"/>
              </a:solidFill>
              <a:latin typeface="Calibri"/>
              <a:ea typeface="Calibri"/>
              <a:cs typeface="Calibri"/>
              <a:sym typeface="Calibri"/>
            </a:endParaRPr>
          </a:p>
          <a:p>
            <a:pPr marL="0" marR="0" lvl="0" indent="0" algn="l" rtl="0">
              <a:lnSpc>
                <a:spcPct val="200000"/>
              </a:lnSpc>
              <a:spcBef>
                <a:spcPts val="800"/>
              </a:spcBef>
              <a:spcAft>
                <a:spcPts val="0"/>
              </a:spcAft>
              <a:buNone/>
            </a:pPr>
            <a:endParaRPr sz="2000">
              <a:solidFill>
                <a:schemeClr val="dk1"/>
              </a:solidFill>
              <a:latin typeface="Gill Sans"/>
              <a:ea typeface="Gill Sans"/>
              <a:cs typeface="Gill Sans"/>
              <a:sym typeface="Gill Sans"/>
            </a:endParaRPr>
          </a:p>
        </p:txBody>
      </p:sp>
      <p:sp>
        <p:nvSpPr>
          <p:cNvPr id="250" name="Google Shape;250;p18"/>
          <p:cNvSpPr txBox="1"/>
          <p:nvPr/>
        </p:nvSpPr>
        <p:spPr>
          <a:xfrm>
            <a:off x="5448300" y="125842"/>
            <a:ext cx="6101080" cy="685124"/>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ar-DZ" sz="3600" b="1">
                <a:solidFill>
                  <a:schemeClr val="accent1"/>
                </a:solidFill>
                <a:latin typeface="Calibri"/>
                <a:ea typeface="Calibri"/>
                <a:cs typeface="Calibri"/>
                <a:sym typeface="Calibri"/>
              </a:rPr>
              <a:t>خاتمة:</a:t>
            </a:r>
            <a:endParaRPr sz="2000">
              <a:solidFill>
                <a:schemeClr val="accent1"/>
              </a:solidFill>
              <a:latin typeface="Calibri"/>
              <a:ea typeface="Calibri"/>
              <a:cs typeface="Calibri"/>
              <a:sym typeface="Calibri"/>
            </a:endParaRPr>
          </a:p>
        </p:txBody>
      </p:sp>
      <p:sp>
        <p:nvSpPr>
          <p:cNvPr id="251" name="Google Shape;251;p18"/>
          <p:cNvSpPr txBox="1"/>
          <p:nvPr/>
        </p:nvSpPr>
        <p:spPr>
          <a:xfrm>
            <a:off x="2186939" y="4512884"/>
            <a:ext cx="8387081" cy="846386"/>
          </a:xfrm>
          <a:prstGeom prst="rect">
            <a:avLst/>
          </a:prstGeom>
          <a:noFill/>
          <a:ln>
            <a:noFill/>
          </a:ln>
        </p:spPr>
        <p:txBody>
          <a:bodyPr spcFirstLastPara="1" wrap="square" lIns="91425" tIns="45700" rIns="91425" bIns="45700" anchor="t" anchorCtr="0">
            <a:spAutoFit/>
          </a:bodyPr>
          <a:lstStyle/>
          <a:p>
            <a:pPr marL="0" marR="0" lvl="0" indent="0" algn="ctr" rtl="1">
              <a:lnSpc>
                <a:spcPct val="200000"/>
              </a:lnSpc>
              <a:spcBef>
                <a:spcPts val="0"/>
              </a:spcBef>
              <a:spcAft>
                <a:spcPts val="0"/>
              </a:spcAft>
              <a:buNone/>
            </a:pPr>
            <a:r>
              <a:rPr lang="ar-DZ" sz="2800" b="1">
                <a:solidFill>
                  <a:srgbClr val="FF00FF"/>
                </a:solidFill>
                <a:latin typeface="Calibri"/>
                <a:ea typeface="Calibri"/>
                <a:cs typeface="Calibri"/>
                <a:sym typeface="Calibri"/>
              </a:rPr>
              <a:t>" كل متعلم هو نبع أخضر يحتاج ماء ليزهر ويفيح بعطره في أرجاء المعمورة"</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additive="base">
                                        <p:cTn id="7" dur="500"/>
                                        <p:tgtEl>
                                          <p:spTgt spid="25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 calcmode="lin" valueType="num">
                                      <p:cBhvr additive="base">
                                        <p:cTn id="12" dur="500"/>
                                        <p:tgtEl>
                                          <p:spTgt spid="24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 calcmode="lin" valueType="num">
                                      <p:cBhvr additive="base">
                                        <p:cTn id="17" dur="500"/>
                                        <p:tgtEl>
                                          <p:spTgt spid="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9"/>
          <p:cNvSpPr txBox="1"/>
          <p:nvPr/>
        </p:nvSpPr>
        <p:spPr>
          <a:xfrm>
            <a:off x="208280" y="265210"/>
            <a:ext cx="5723878" cy="4351961"/>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000" b="1">
                <a:solidFill>
                  <a:schemeClr val="dk1"/>
                </a:solidFill>
                <a:latin typeface="Sakkal Majalla"/>
                <a:ea typeface="Sakkal Majalla"/>
                <a:cs typeface="Sakkal Majalla"/>
                <a:sym typeface="Sakkal Majalla"/>
              </a:rPr>
              <a:t> </a:t>
            </a:r>
            <a:endParaRPr sz="1400">
              <a:solidFill>
                <a:schemeClr val="dk1"/>
              </a:solidFill>
              <a:latin typeface="Calibri"/>
              <a:ea typeface="Calibri"/>
              <a:cs typeface="Calibri"/>
              <a:sym typeface="Calibri"/>
            </a:endParaRPr>
          </a:p>
          <a:p>
            <a:pPr marL="342900" marR="0" lvl="0" indent="-342900" algn="just" rtl="1">
              <a:lnSpc>
                <a:spcPct val="107000"/>
              </a:lnSpc>
              <a:spcBef>
                <a:spcPts val="800"/>
              </a:spcBef>
              <a:spcAft>
                <a:spcPts val="0"/>
              </a:spcAft>
              <a:buClr>
                <a:schemeClr val="dk1"/>
              </a:buClr>
              <a:buSzPts val="2000"/>
              <a:buFont typeface="Sakkal Majalla"/>
              <a:buChar char="-"/>
            </a:pPr>
            <a:r>
              <a:rPr lang="ar-DZ" sz="2000">
                <a:solidFill>
                  <a:schemeClr val="dk1"/>
                </a:solidFill>
                <a:latin typeface="Calibri"/>
                <a:ea typeface="Calibri"/>
                <a:cs typeface="Calibri"/>
                <a:sym typeface="Calibri"/>
              </a:rPr>
              <a:t>مراد عوض الله. رائد فريحات (2020)، أنماط التعلم المفضلة لدى طلبة جامعة فلسطين المفضلة، وأثر بعض المتغيرات عليها، مجلة جامعة فلسطين للأبحاث.</a:t>
            </a:r>
            <a:endParaRPr sz="1400">
              <a:solidFill>
                <a:schemeClr val="dk1"/>
              </a:solidFill>
              <a:latin typeface="Calibri"/>
              <a:ea typeface="Calibri"/>
              <a:cs typeface="Calibri"/>
              <a:sym typeface="Calibri"/>
            </a:endParaRPr>
          </a:p>
          <a:p>
            <a:pPr marL="342900" marR="0" lvl="0" indent="-342900" algn="just" rtl="1">
              <a:lnSpc>
                <a:spcPct val="107000"/>
              </a:lnSpc>
              <a:spcBef>
                <a:spcPts val="800"/>
              </a:spcBef>
              <a:spcAft>
                <a:spcPts val="0"/>
              </a:spcAft>
              <a:buClr>
                <a:schemeClr val="dk1"/>
              </a:buClr>
              <a:buSzPts val="2000"/>
              <a:buFont typeface="Sakkal Majalla"/>
              <a:buChar char="-"/>
            </a:pPr>
            <a:r>
              <a:rPr lang="ar-DZ" sz="2000">
                <a:solidFill>
                  <a:schemeClr val="dk1"/>
                </a:solidFill>
                <a:latin typeface="Calibri"/>
                <a:ea typeface="Calibri"/>
                <a:cs typeface="Calibri"/>
                <a:sym typeface="Calibri"/>
              </a:rPr>
              <a:t>رمضان علي حسن (2015)، أنماط التعلم وعلاقتها بالذكاء الناجح لدى طلبة المرحلة الثانوية. مجلة كلية التربية، الجزء الأول، ديسمبر.</a:t>
            </a:r>
            <a:endParaRPr sz="1400">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2000"/>
              <a:buFont typeface="Sakkal Majalla"/>
              <a:buChar char="-"/>
            </a:pPr>
            <a:r>
              <a:rPr lang="ar-DZ" sz="2000">
                <a:solidFill>
                  <a:schemeClr val="dk1"/>
                </a:solidFill>
                <a:latin typeface="Sakkal Majalla"/>
                <a:ea typeface="Sakkal Majalla"/>
                <a:cs typeface="Sakkal Majalla"/>
                <a:sym typeface="Sakkal Majalla"/>
              </a:rPr>
              <a:t>Herrman, N, James, B, Victor, B (1989). Whole Brain thinking</a:t>
            </a:r>
            <a:r>
              <a:rPr lang="ar-DZ" sz="2000">
                <a:solidFill>
                  <a:schemeClr val="dk1"/>
                </a:solidFill>
                <a:latin typeface="Calibri"/>
                <a:ea typeface="Calibri"/>
                <a:cs typeface="Calibri"/>
                <a:sym typeface="Calibri"/>
              </a:rPr>
              <a:t>) </a:t>
            </a:r>
            <a:r>
              <a:rPr lang="ar-DZ" sz="2000">
                <a:solidFill>
                  <a:schemeClr val="dk1"/>
                </a:solidFill>
                <a:latin typeface="Sakkal Majalla"/>
                <a:ea typeface="Sakkal Majalla"/>
                <a:cs typeface="Sakkal Majalla"/>
                <a:sym typeface="Sakkal Majalla"/>
              </a:rPr>
              <a:t>using H B D I), http :www.windwes.com. au/ H B D I programs htm.</a:t>
            </a:r>
            <a:endParaRPr sz="1400">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2000"/>
              <a:buFont typeface="Sakkal Majalla"/>
              <a:buChar char="-"/>
            </a:pPr>
            <a:r>
              <a:rPr lang="ar-DZ" sz="2000">
                <a:solidFill>
                  <a:schemeClr val="dk1"/>
                </a:solidFill>
                <a:latin typeface="Sakkal Majalla"/>
                <a:ea typeface="Sakkal Majalla"/>
                <a:cs typeface="Sakkal Majalla"/>
                <a:sym typeface="Sakkal Majalla"/>
              </a:rPr>
              <a:t>Sternberg, R.J. Zhang. (1998) thinking Styles and Personality traits, Journal of Psychology, 124 (3), 33-36.</a:t>
            </a:r>
            <a:endParaRPr sz="1400">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2000"/>
              <a:buFont typeface="Sakkal Majalla"/>
              <a:buChar char="-"/>
            </a:pPr>
            <a:r>
              <a:rPr lang="ar-DZ" sz="2000">
                <a:solidFill>
                  <a:schemeClr val="dk1"/>
                </a:solidFill>
                <a:latin typeface="Sakkal Majalla"/>
                <a:ea typeface="Sakkal Majalla"/>
                <a:cs typeface="Sakkal Majalla"/>
                <a:sym typeface="Sakkal Majalla"/>
              </a:rPr>
              <a:t>Sternberg, S, Deutsch, G, (2003) thinking Style. Boston Cambridge university Press.</a:t>
            </a:r>
            <a:endParaRPr sz="1400">
              <a:solidFill>
                <a:schemeClr val="dk1"/>
              </a:solidFill>
              <a:latin typeface="Calibri"/>
              <a:ea typeface="Calibri"/>
              <a:cs typeface="Calibri"/>
              <a:sym typeface="Calibri"/>
            </a:endParaRPr>
          </a:p>
        </p:txBody>
      </p:sp>
      <p:sp>
        <p:nvSpPr>
          <p:cNvPr id="257" name="Google Shape;257;p19"/>
          <p:cNvSpPr txBox="1"/>
          <p:nvPr/>
        </p:nvSpPr>
        <p:spPr>
          <a:xfrm>
            <a:off x="5125720" y="140932"/>
            <a:ext cx="6858000" cy="55335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800" b="1">
                <a:solidFill>
                  <a:schemeClr val="dk1"/>
                </a:solidFill>
                <a:latin typeface="Calibri"/>
                <a:ea typeface="Calibri"/>
                <a:cs typeface="Calibri"/>
                <a:sym typeface="Calibri"/>
              </a:rPr>
              <a:t>قائمة المراجع:</a:t>
            </a:r>
            <a:endParaRPr sz="1800">
              <a:solidFill>
                <a:schemeClr val="dk1"/>
              </a:solidFill>
              <a:latin typeface="Calibri"/>
              <a:ea typeface="Calibri"/>
              <a:cs typeface="Calibri"/>
              <a:sym typeface="Calibri"/>
            </a:endParaRPr>
          </a:p>
        </p:txBody>
      </p:sp>
      <p:sp>
        <p:nvSpPr>
          <p:cNvPr id="258" name="Google Shape;258;p19"/>
          <p:cNvSpPr txBox="1"/>
          <p:nvPr/>
        </p:nvSpPr>
        <p:spPr>
          <a:xfrm>
            <a:off x="6268720" y="694289"/>
            <a:ext cx="5923280" cy="5318379"/>
          </a:xfrm>
          <a:prstGeom prst="rect">
            <a:avLst/>
          </a:prstGeom>
          <a:noFill/>
          <a:ln>
            <a:noFill/>
          </a:ln>
        </p:spPr>
        <p:txBody>
          <a:bodyPr spcFirstLastPara="1" wrap="square" lIns="91425" tIns="45700" rIns="91425" bIns="45700" anchor="t" anchorCtr="0">
            <a:spAutoFit/>
          </a:bodyPr>
          <a:lstStyle/>
          <a:p>
            <a:pPr marL="342900" marR="0" lvl="0" indent="-342900" algn="just" rtl="1">
              <a:lnSpc>
                <a:spcPct val="107000"/>
              </a:lnSpc>
              <a:spcBef>
                <a:spcPts val="0"/>
              </a:spcBef>
              <a:spcAft>
                <a:spcPts val="0"/>
              </a:spcAft>
              <a:buClr>
                <a:schemeClr val="dk1"/>
              </a:buClr>
              <a:buSzPts val="2000"/>
              <a:buFont typeface="Sakkal Majalla"/>
              <a:buChar char="-"/>
            </a:pPr>
            <a:r>
              <a:rPr lang="ar-DZ" sz="2000">
                <a:solidFill>
                  <a:schemeClr val="dk1"/>
                </a:solidFill>
                <a:latin typeface="Calibri"/>
                <a:ea typeface="Calibri"/>
                <a:cs typeface="Calibri"/>
                <a:sym typeface="Calibri"/>
              </a:rPr>
              <a:t>حليمة شريفي (2021)، محاضرات في طرق واستراتيجيات التربية البدنية، جامعة المسيلة.</a:t>
            </a:r>
            <a:endParaRPr sz="1400">
              <a:solidFill>
                <a:schemeClr val="dk1"/>
              </a:solidFill>
              <a:latin typeface="Calibri"/>
              <a:ea typeface="Calibri"/>
              <a:cs typeface="Calibri"/>
              <a:sym typeface="Calibri"/>
            </a:endParaRPr>
          </a:p>
          <a:p>
            <a:pPr marL="342900" marR="0" lvl="0" indent="-342900" algn="just" rtl="1">
              <a:lnSpc>
                <a:spcPct val="107000"/>
              </a:lnSpc>
              <a:spcBef>
                <a:spcPts val="800"/>
              </a:spcBef>
              <a:spcAft>
                <a:spcPts val="0"/>
              </a:spcAft>
              <a:buClr>
                <a:schemeClr val="dk1"/>
              </a:buClr>
              <a:buSzPts val="2000"/>
              <a:buFont typeface="Sakkal Majalla"/>
              <a:buChar char="-"/>
            </a:pPr>
            <a:r>
              <a:rPr lang="ar-DZ" sz="2000">
                <a:solidFill>
                  <a:schemeClr val="dk1"/>
                </a:solidFill>
                <a:latin typeface="Calibri"/>
                <a:ea typeface="Calibri"/>
                <a:cs typeface="Calibri"/>
                <a:sym typeface="Calibri"/>
              </a:rPr>
              <a:t>قحطان أحمد الطاهر (2015) الموهبة والتفوق، دار وائل للنشر والتوزيع الأردن.</a:t>
            </a:r>
            <a:endParaRPr sz="1400">
              <a:solidFill>
                <a:schemeClr val="dk1"/>
              </a:solidFill>
              <a:latin typeface="Calibri"/>
              <a:ea typeface="Calibri"/>
              <a:cs typeface="Calibri"/>
              <a:sym typeface="Calibri"/>
            </a:endParaRPr>
          </a:p>
          <a:p>
            <a:pPr marL="342900" marR="0" lvl="0" indent="-342900" algn="just" rtl="1">
              <a:lnSpc>
                <a:spcPct val="107000"/>
              </a:lnSpc>
              <a:spcBef>
                <a:spcPts val="800"/>
              </a:spcBef>
              <a:spcAft>
                <a:spcPts val="0"/>
              </a:spcAft>
              <a:buClr>
                <a:schemeClr val="dk1"/>
              </a:buClr>
              <a:buSzPts val="2000"/>
              <a:buFont typeface="Sakkal Majalla"/>
              <a:buChar char="-"/>
            </a:pPr>
            <a:r>
              <a:rPr lang="ar-DZ" sz="2000">
                <a:solidFill>
                  <a:schemeClr val="dk1"/>
                </a:solidFill>
                <a:latin typeface="Calibri"/>
                <a:ea typeface="Calibri"/>
                <a:cs typeface="Calibri"/>
                <a:sym typeface="Calibri"/>
              </a:rPr>
              <a:t>نورة صالح الذويخ (2016) أنماط التعلم، نموذج مشارك.</a:t>
            </a:r>
            <a:endParaRPr sz="1400">
              <a:solidFill>
                <a:schemeClr val="dk1"/>
              </a:solidFill>
              <a:latin typeface="Calibri"/>
              <a:ea typeface="Calibri"/>
              <a:cs typeface="Calibri"/>
              <a:sym typeface="Calibri"/>
            </a:endParaRPr>
          </a:p>
          <a:p>
            <a:pPr marL="342900" marR="0" lvl="0" indent="-342900" algn="just" rtl="1">
              <a:lnSpc>
                <a:spcPct val="107000"/>
              </a:lnSpc>
              <a:spcBef>
                <a:spcPts val="800"/>
              </a:spcBef>
              <a:spcAft>
                <a:spcPts val="0"/>
              </a:spcAft>
              <a:buClr>
                <a:schemeClr val="dk1"/>
              </a:buClr>
              <a:buSzPts val="2000"/>
              <a:buFont typeface="Sakkal Majalla"/>
              <a:buChar char="-"/>
            </a:pPr>
            <a:r>
              <a:rPr lang="ar-DZ" sz="2000">
                <a:solidFill>
                  <a:schemeClr val="dk1"/>
                </a:solidFill>
                <a:latin typeface="Calibri"/>
                <a:ea typeface="Calibri"/>
                <a:cs typeface="Calibri"/>
                <a:sym typeface="Calibri"/>
              </a:rPr>
              <a:t>ليانا جابر ومها الفرعات (2004)، أنماط التعلم، مركز القطان للبحث والتطوير. فلسطين.</a:t>
            </a:r>
            <a:endParaRPr sz="1400">
              <a:solidFill>
                <a:schemeClr val="dk1"/>
              </a:solidFill>
              <a:latin typeface="Calibri"/>
              <a:ea typeface="Calibri"/>
              <a:cs typeface="Calibri"/>
              <a:sym typeface="Calibri"/>
            </a:endParaRPr>
          </a:p>
          <a:p>
            <a:pPr marL="342900" marR="0" lvl="0" indent="-342900" algn="just" rtl="1">
              <a:lnSpc>
                <a:spcPct val="107000"/>
              </a:lnSpc>
              <a:spcBef>
                <a:spcPts val="800"/>
              </a:spcBef>
              <a:spcAft>
                <a:spcPts val="0"/>
              </a:spcAft>
              <a:buClr>
                <a:schemeClr val="dk1"/>
              </a:buClr>
              <a:buSzPts val="2000"/>
              <a:buFont typeface="Sakkal Majalla"/>
              <a:buChar char="-"/>
            </a:pPr>
            <a:r>
              <a:rPr lang="ar-DZ" sz="2000">
                <a:solidFill>
                  <a:schemeClr val="dk1"/>
                </a:solidFill>
                <a:latin typeface="Calibri"/>
                <a:ea typeface="Calibri"/>
                <a:cs typeface="Calibri"/>
                <a:sym typeface="Calibri"/>
              </a:rPr>
              <a:t>قود أمجد وغريب حسين، تنوع طرائق التدريس في الجامعة ودورها في تنمية المهارات الأكاديمية لدى الطلاب</a:t>
            </a:r>
            <a:endParaRPr sz="1400">
              <a:solidFill>
                <a:schemeClr val="dk1"/>
              </a:solidFill>
              <a:latin typeface="Calibri"/>
              <a:ea typeface="Calibri"/>
              <a:cs typeface="Calibri"/>
              <a:sym typeface="Calibri"/>
            </a:endParaRPr>
          </a:p>
          <a:p>
            <a:pPr marL="342900" marR="0" lvl="0" indent="-342900" algn="just" rtl="1">
              <a:lnSpc>
                <a:spcPct val="107000"/>
              </a:lnSpc>
              <a:spcBef>
                <a:spcPts val="800"/>
              </a:spcBef>
              <a:spcAft>
                <a:spcPts val="0"/>
              </a:spcAft>
              <a:buClr>
                <a:schemeClr val="dk1"/>
              </a:buClr>
              <a:buSzPts val="2000"/>
              <a:buFont typeface="Sakkal Majalla"/>
              <a:buChar char="-"/>
            </a:pPr>
            <a:r>
              <a:rPr lang="ar-DZ" sz="2000">
                <a:solidFill>
                  <a:schemeClr val="dk1"/>
                </a:solidFill>
                <a:latin typeface="Calibri"/>
                <a:ea typeface="Calibri"/>
                <a:cs typeface="Calibri"/>
                <a:sym typeface="Calibri"/>
              </a:rPr>
              <a:t>شافعة أمينة (2013)، الذكاءات المتعددة السائدة وانماط التعلم المفضلة لدى طلبة معهد علوم وتقنيات النشاطات البدنية والرياضية، رسالة ماجيستير جامعة باتنة.</a:t>
            </a:r>
            <a:endParaRPr sz="1400">
              <a:solidFill>
                <a:schemeClr val="dk1"/>
              </a:solidFill>
              <a:latin typeface="Calibri"/>
              <a:ea typeface="Calibri"/>
              <a:cs typeface="Calibri"/>
              <a:sym typeface="Calibri"/>
            </a:endParaRPr>
          </a:p>
          <a:p>
            <a:pPr marL="342900" marR="0" lvl="0" indent="-342900" algn="just" rtl="1">
              <a:lnSpc>
                <a:spcPct val="107000"/>
              </a:lnSpc>
              <a:spcBef>
                <a:spcPts val="800"/>
              </a:spcBef>
              <a:spcAft>
                <a:spcPts val="0"/>
              </a:spcAft>
              <a:buClr>
                <a:schemeClr val="dk1"/>
              </a:buClr>
              <a:buSzPts val="2000"/>
              <a:buFont typeface="Sakkal Majalla"/>
              <a:buChar char="-"/>
            </a:pPr>
            <a:r>
              <a:rPr lang="ar-DZ" sz="2000">
                <a:solidFill>
                  <a:schemeClr val="dk1"/>
                </a:solidFill>
                <a:latin typeface="Calibri"/>
                <a:ea typeface="Calibri"/>
                <a:cs typeface="Calibri"/>
                <a:sym typeface="Calibri"/>
              </a:rPr>
              <a:t>بلقوميدي عباس وغريب العربي (2018)، أنماط التعلم والأسلوب المعرفي لدى الطلبة المدرسين، مجلة سلوك، العدد 6، المجلد 04.</a:t>
            </a:r>
            <a:endParaRPr sz="14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additive="base">
                                        <p:cTn id="7" dur="500"/>
                                        <p:tgtEl>
                                          <p:spTgt spid="25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 calcmode="lin" valueType="num">
                                      <p:cBhvr additive="base">
                                        <p:cTn id="10" dur="500"/>
                                        <p:tgtEl>
                                          <p:spTgt spid="25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58"/>
                                        </p:tgtEl>
                                        <p:attrNameLst>
                                          <p:attrName>style.visibility</p:attrName>
                                        </p:attrNameLst>
                                      </p:cBhvr>
                                      <p:to>
                                        <p:strVal val="visible"/>
                                      </p:to>
                                    </p:set>
                                    <p:anim calcmode="lin" valueType="num">
                                      <p:cBhvr additive="base">
                                        <p:cTn id="13" dur="500"/>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p:nvPr/>
        </p:nvSpPr>
        <p:spPr>
          <a:xfrm>
            <a:off x="3048740" y="2313286"/>
            <a:ext cx="6094520" cy="1870705"/>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DZ" sz="3600" b="1">
                <a:solidFill>
                  <a:srgbClr val="0070C0"/>
                </a:solidFill>
                <a:latin typeface="Calibri"/>
                <a:ea typeface="Calibri"/>
                <a:cs typeface="Calibri"/>
                <a:sym typeface="Calibri"/>
              </a:rPr>
              <a:t>مخطط توضيحي على السبورة لكيفية استقبال المعلومة ومعالجتها داخل الدماغ البشري</a:t>
            </a:r>
            <a:endParaRPr sz="2400" b="1">
              <a:solidFill>
                <a:srgbClr val="0070C0"/>
              </a:solidFill>
              <a:latin typeface="Calibri"/>
              <a:ea typeface="Calibri"/>
              <a:cs typeface="Calibri"/>
              <a:sym typeface="Calibri"/>
            </a:endParaRPr>
          </a:p>
        </p:txBody>
      </p:sp>
      <p:sp>
        <p:nvSpPr>
          <p:cNvPr id="111" name="Google Shape;111;p2"/>
          <p:cNvSpPr txBox="1"/>
          <p:nvPr/>
        </p:nvSpPr>
        <p:spPr>
          <a:xfrm>
            <a:off x="4765089" y="1527920"/>
            <a:ext cx="6103398" cy="619272"/>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3200" b="1">
                <a:solidFill>
                  <a:srgbClr val="CC0099"/>
                </a:solidFill>
                <a:latin typeface="Calibri"/>
                <a:ea typeface="Calibri"/>
                <a:cs typeface="Calibri"/>
                <a:sym typeface="Calibri"/>
              </a:rPr>
              <a:t>مدخل المحاضرة:</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p:tgtEl>
                                          <p:spTgt spid="11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 calcmode="lin" valueType="num">
                                      <p:cBhvr additive="base">
                                        <p:cTn id="10" dur="500"/>
                                        <p:tgtEl>
                                          <p:spTgt spid="1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p:cNvSpPr txBox="1"/>
          <p:nvPr/>
        </p:nvSpPr>
        <p:spPr>
          <a:xfrm>
            <a:off x="5326380" y="1187412"/>
            <a:ext cx="6101080" cy="685124"/>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ar-DZ" sz="3600" b="1">
                <a:solidFill>
                  <a:srgbClr val="FF0000"/>
                </a:solidFill>
                <a:latin typeface="Calibri"/>
                <a:ea typeface="Calibri"/>
                <a:cs typeface="Calibri"/>
                <a:sym typeface="Calibri"/>
              </a:rPr>
              <a:t>الواجب:</a:t>
            </a:r>
            <a:endParaRPr sz="2400">
              <a:solidFill>
                <a:schemeClr val="dk1"/>
              </a:solidFill>
              <a:latin typeface="Calibri"/>
              <a:ea typeface="Calibri"/>
              <a:cs typeface="Calibri"/>
              <a:sym typeface="Calibri"/>
            </a:endParaRPr>
          </a:p>
        </p:txBody>
      </p:sp>
      <p:sp>
        <p:nvSpPr>
          <p:cNvPr id="264" name="Google Shape;264;p20"/>
          <p:cNvSpPr txBox="1"/>
          <p:nvPr/>
        </p:nvSpPr>
        <p:spPr>
          <a:xfrm>
            <a:off x="680720" y="1953532"/>
            <a:ext cx="10177780" cy="421654"/>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ar-DZ" sz="2000" b="1">
                <a:solidFill>
                  <a:srgbClr val="FF0000"/>
                </a:solidFill>
                <a:latin typeface="Calibri"/>
                <a:ea typeface="Calibri"/>
                <a:cs typeface="Calibri"/>
                <a:sym typeface="Calibri"/>
              </a:rPr>
              <a:t>أمامك جملة من المعارف المقدمة في هذه المحاضرة من أنماط التعلم وكذا عدد من المراجع حول طرائق واستراتيجيات التدريس الحديثة. </a:t>
            </a:r>
            <a:endParaRPr sz="1400">
              <a:solidFill>
                <a:schemeClr val="dk1"/>
              </a:solidFill>
              <a:latin typeface="Calibri"/>
              <a:ea typeface="Calibri"/>
              <a:cs typeface="Calibri"/>
              <a:sym typeface="Calibri"/>
            </a:endParaRPr>
          </a:p>
        </p:txBody>
      </p:sp>
      <p:sp>
        <p:nvSpPr>
          <p:cNvPr id="265" name="Google Shape;265;p20"/>
          <p:cNvSpPr txBox="1"/>
          <p:nvPr/>
        </p:nvSpPr>
        <p:spPr>
          <a:xfrm>
            <a:off x="5326380" y="2809305"/>
            <a:ext cx="6101080" cy="619272"/>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ar-DZ" sz="3200" b="1">
                <a:solidFill>
                  <a:srgbClr val="FF0000"/>
                </a:solidFill>
                <a:latin typeface="Calibri"/>
                <a:ea typeface="Calibri"/>
                <a:cs typeface="Calibri"/>
                <a:sym typeface="Calibri"/>
              </a:rPr>
              <a:t>المطلوب منك:   </a:t>
            </a:r>
            <a:endParaRPr sz="2000">
              <a:solidFill>
                <a:schemeClr val="dk1"/>
              </a:solidFill>
              <a:latin typeface="Calibri"/>
              <a:ea typeface="Calibri"/>
              <a:cs typeface="Calibri"/>
              <a:sym typeface="Calibri"/>
            </a:endParaRPr>
          </a:p>
        </p:txBody>
      </p:sp>
      <p:sp>
        <p:nvSpPr>
          <p:cNvPr id="266" name="Google Shape;266;p20"/>
          <p:cNvSpPr txBox="1"/>
          <p:nvPr/>
        </p:nvSpPr>
        <p:spPr>
          <a:xfrm>
            <a:off x="5476240" y="3470106"/>
            <a:ext cx="610108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DZ" sz="2000" b="1">
                <a:solidFill>
                  <a:srgbClr val="FF0000"/>
                </a:solidFill>
                <a:latin typeface="Calibri"/>
                <a:ea typeface="Calibri"/>
                <a:cs typeface="Calibri"/>
                <a:sym typeface="Calibri"/>
              </a:rPr>
              <a:t>- مواءمة كل نمط من أنماط التعلم والاستراتيجية التعليمية المناسبة له. </a:t>
            </a:r>
            <a:endParaRPr sz="2000">
              <a:solidFill>
                <a:schemeClr val="dk1"/>
              </a:solidFill>
              <a:latin typeface="Gill Sans"/>
              <a:ea typeface="Gill Sans"/>
              <a:cs typeface="Gill Sans"/>
              <a:sym typeface="Gill Sans"/>
            </a:endParaRPr>
          </a:p>
        </p:txBody>
      </p:sp>
      <p:sp>
        <p:nvSpPr>
          <p:cNvPr id="267" name="Google Shape;267;p20"/>
          <p:cNvSpPr txBox="1"/>
          <p:nvPr/>
        </p:nvSpPr>
        <p:spPr>
          <a:xfrm>
            <a:off x="3792220" y="3965236"/>
            <a:ext cx="832866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DZ" sz="2000" b="1">
                <a:solidFill>
                  <a:srgbClr val="FF0000"/>
                </a:solidFill>
                <a:latin typeface="Gill Sans"/>
                <a:ea typeface="Gill Sans"/>
                <a:cs typeface="Gill Sans"/>
                <a:sym typeface="Gill Sans"/>
              </a:rPr>
              <a:t> - حاول تحديد أنماط التعلم والاستراتيجيات التدريسية الأكثر   تناسا وتخصصك العلمي المدرس.</a:t>
            </a:r>
            <a:endParaRPr sz="2000">
              <a:solidFill>
                <a:schemeClr val="dk1"/>
              </a:solidFill>
              <a:latin typeface="Gill Sans"/>
              <a:ea typeface="Gill Sans"/>
              <a:cs typeface="Gill Sans"/>
              <a:sym typeface="Gill Sans"/>
            </a:endParaRPr>
          </a:p>
        </p:txBody>
      </p:sp>
      <p:sp>
        <p:nvSpPr>
          <p:cNvPr id="268" name="Google Shape;268;p20"/>
          <p:cNvSpPr txBox="1"/>
          <p:nvPr/>
        </p:nvSpPr>
        <p:spPr>
          <a:xfrm>
            <a:off x="2529840" y="4460366"/>
            <a:ext cx="8328660" cy="40011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DZ" sz="2000" b="1">
                <a:solidFill>
                  <a:srgbClr val="FF0000"/>
                </a:solidFill>
                <a:latin typeface="Gill Sans"/>
                <a:ea typeface="Gill Sans"/>
                <a:cs typeface="Gill Sans"/>
                <a:sym typeface="Gill Sans"/>
              </a:rPr>
              <a:t> - الإجابة على مقياس أنماط التعلم.</a:t>
            </a:r>
            <a:endParaRPr sz="2000">
              <a:solidFill>
                <a:schemeClr val="dk1"/>
              </a:solidFill>
              <a:latin typeface="Gill Sans"/>
              <a:ea typeface="Gill Sans"/>
              <a:cs typeface="Gill Sans"/>
              <a:sym typeface="Gill Sans"/>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500"/>
                                        <p:tgtEl>
                                          <p:spTgt spid="26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64"/>
                                        </p:tgtEl>
                                        <p:attrNameLst>
                                          <p:attrName>style.visibility</p:attrName>
                                        </p:attrNameLst>
                                      </p:cBhvr>
                                      <p:to>
                                        <p:strVal val="visible"/>
                                      </p:to>
                                    </p:set>
                                    <p:anim calcmode="lin" valueType="num">
                                      <p:cBhvr additive="base">
                                        <p:cTn id="10" dur="500"/>
                                        <p:tgtEl>
                                          <p:spTgt spid="26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5"/>
                                        </p:tgtEl>
                                        <p:attrNameLst>
                                          <p:attrName>style.visibility</p:attrName>
                                        </p:attrNameLst>
                                      </p:cBhvr>
                                      <p:to>
                                        <p:strVal val="visible"/>
                                      </p:to>
                                    </p:set>
                                    <p:anim calcmode="lin" valueType="num">
                                      <p:cBhvr additive="base">
                                        <p:cTn id="15" dur="500"/>
                                        <p:tgtEl>
                                          <p:spTgt spid="265"/>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66"/>
                                        </p:tgtEl>
                                        <p:attrNameLst>
                                          <p:attrName>style.visibility</p:attrName>
                                        </p:attrNameLst>
                                      </p:cBhvr>
                                      <p:to>
                                        <p:strVal val="visible"/>
                                      </p:to>
                                    </p:set>
                                    <p:anim calcmode="lin" valueType="num">
                                      <p:cBhvr additive="base">
                                        <p:cTn id="18" dur="500"/>
                                        <p:tgtEl>
                                          <p:spTgt spid="266"/>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7"/>
                                        </p:tgtEl>
                                        <p:attrNameLst>
                                          <p:attrName>style.visibility</p:attrName>
                                        </p:attrNameLst>
                                      </p:cBhvr>
                                      <p:to>
                                        <p:strVal val="visible"/>
                                      </p:to>
                                    </p:set>
                                    <p:anim calcmode="lin" valueType="num">
                                      <p:cBhvr additive="base">
                                        <p:cTn id="21" dur="500"/>
                                        <p:tgtEl>
                                          <p:spTgt spid="267"/>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68"/>
                                        </p:tgtEl>
                                        <p:attrNameLst>
                                          <p:attrName>style.visibility</p:attrName>
                                        </p:attrNameLst>
                                      </p:cBhvr>
                                      <p:to>
                                        <p:strVal val="visible"/>
                                      </p:to>
                                    </p:set>
                                    <p:anim calcmode="lin" valueType="num">
                                      <p:cBhvr additive="base">
                                        <p:cTn id="24"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1"/>
          <p:cNvSpPr txBox="1"/>
          <p:nvPr/>
        </p:nvSpPr>
        <p:spPr>
          <a:xfrm>
            <a:off x="1189747" y="-158565"/>
            <a:ext cx="10411825"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DZ" sz="6000" dirty="0">
                <a:solidFill>
                  <a:schemeClr val="dk1"/>
                </a:solidFill>
                <a:latin typeface="Arial"/>
                <a:ea typeface="Arial"/>
                <a:cs typeface="Arial"/>
                <a:sym typeface="Arial"/>
              </a:rPr>
              <a:t>شكرا على حسن المتابعة و الإصغاء </a:t>
            </a:r>
            <a:endParaRPr sz="6000" dirty="0">
              <a:solidFill>
                <a:schemeClr val="dk1"/>
              </a:solidFill>
              <a:latin typeface="Arial"/>
              <a:ea typeface="Arial"/>
              <a:cs typeface="Arial"/>
              <a:sym typeface="Arial"/>
            </a:endParaRPr>
          </a:p>
        </p:txBody>
      </p:sp>
      <p:sp>
        <p:nvSpPr>
          <p:cNvPr id="274" name="Google Shape;274;p21"/>
          <p:cNvSpPr/>
          <p:nvPr/>
        </p:nvSpPr>
        <p:spPr>
          <a:xfrm>
            <a:off x="9553440" y="2094280"/>
            <a:ext cx="1758778" cy="64633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DZ" sz="1800" b="1">
                <a:solidFill>
                  <a:schemeClr val="dk1"/>
                </a:solidFill>
                <a:latin typeface="Gill Sans"/>
                <a:ea typeface="Gill Sans"/>
                <a:cs typeface="Gill Sans"/>
                <a:sym typeface="Gill Sans"/>
              </a:rPr>
              <a:t>النسخة العربية لمقياس أنماط التعلم</a:t>
            </a:r>
            <a:endParaRPr sz="1800" b="1">
              <a:solidFill>
                <a:schemeClr val="dk1"/>
              </a:solidFill>
              <a:latin typeface="Gill Sans"/>
              <a:ea typeface="Gill Sans"/>
              <a:cs typeface="Gill Sans"/>
              <a:sym typeface="Gill Sans"/>
            </a:endParaRPr>
          </a:p>
        </p:txBody>
      </p:sp>
      <p:sp>
        <p:nvSpPr>
          <p:cNvPr id="275" name="Google Shape;275;p21"/>
          <p:cNvSpPr/>
          <p:nvPr/>
        </p:nvSpPr>
        <p:spPr>
          <a:xfrm>
            <a:off x="3835750" y="3773959"/>
            <a:ext cx="4554487" cy="461665"/>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DZ" sz="2400" b="1">
                <a:solidFill>
                  <a:schemeClr val="dk1"/>
                </a:solidFill>
                <a:latin typeface="Gill Sans"/>
                <a:ea typeface="Gill Sans"/>
                <a:cs typeface="Gill Sans"/>
                <a:sym typeface="Gill Sans"/>
              </a:rPr>
              <a:t>benhafidteachers@gmail.com</a:t>
            </a:r>
            <a:endParaRPr sz="2400" b="1">
              <a:solidFill>
                <a:schemeClr val="dk1"/>
              </a:solidFill>
              <a:latin typeface="Gill Sans"/>
              <a:ea typeface="Gill Sans"/>
              <a:cs typeface="Gill Sans"/>
              <a:sym typeface="Gill Sans"/>
            </a:endParaRPr>
          </a:p>
        </p:txBody>
      </p:sp>
      <p:sp>
        <p:nvSpPr>
          <p:cNvPr id="276" name="Google Shape;276;p21"/>
          <p:cNvSpPr/>
          <p:nvPr/>
        </p:nvSpPr>
        <p:spPr>
          <a:xfrm>
            <a:off x="1285103" y="1970369"/>
            <a:ext cx="1861129" cy="64633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DZ" sz="1800" b="1">
                <a:solidFill>
                  <a:schemeClr val="dk1"/>
                </a:solidFill>
                <a:latin typeface="Gill Sans"/>
                <a:ea typeface="Gill Sans"/>
                <a:cs typeface="Gill Sans"/>
                <a:sym typeface="Gill Sans"/>
              </a:rPr>
              <a:t>يمكنكم تحميل المداخلة كاملة من هنا</a:t>
            </a:r>
            <a:endParaRPr sz="1800" b="1">
              <a:solidFill>
                <a:schemeClr val="dk1"/>
              </a:solidFill>
              <a:latin typeface="Gill Sans"/>
              <a:ea typeface="Gill Sans"/>
              <a:cs typeface="Gill Sans"/>
              <a:sym typeface="Gill Sans"/>
            </a:endParaRPr>
          </a:p>
        </p:txBody>
      </p:sp>
      <p:pic>
        <p:nvPicPr>
          <p:cNvPr id="277" name="Google Shape;277;p21"/>
          <p:cNvPicPr preferRelativeResize="0"/>
          <p:nvPr/>
        </p:nvPicPr>
        <p:blipFill rotWithShape="1">
          <a:blip r:embed="rId3">
            <a:alphaModFix/>
          </a:blip>
          <a:srcRect/>
          <a:stretch/>
        </p:blipFill>
        <p:spPr>
          <a:xfrm>
            <a:off x="674073" y="2740611"/>
            <a:ext cx="2813375" cy="2813375"/>
          </a:xfrm>
          <a:prstGeom prst="rect">
            <a:avLst/>
          </a:prstGeom>
          <a:noFill/>
          <a:ln>
            <a:noFill/>
          </a:ln>
        </p:spPr>
      </p:pic>
      <p:pic>
        <p:nvPicPr>
          <p:cNvPr id="278" name="Google Shape;278;p21"/>
          <p:cNvPicPr preferRelativeResize="0"/>
          <p:nvPr/>
        </p:nvPicPr>
        <p:blipFill rotWithShape="1">
          <a:blip r:embed="rId4">
            <a:alphaModFix/>
          </a:blip>
          <a:srcRect/>
          <a:stretch/>
        </p:blipFill>
        <p:spPr>
          <a:xfrm>
            <a:off x="9026141" y="2736039"/>
            <a:ext cx="2813375" cy="2813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additive="base">
                                        <p:cTn id="7" dur="500"/>
                                        <p:tgtEl>
                                          <p:spTgt spid="2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b="1315"/>
          <a:stretch/>
        </p:blipFill>
        <p:spPr>
          <a:xfrm>
            <a:off x="0" y="10"/>
            <a:ext cx="12191980" cy="6857990"/>
          </a:xfrm>
          <a:prstGeom prst="rect">
            <a:avLst/>
          </a:prstGeom>
          <a:noFill/>
          <a:ln>
            <a:noFill/>
          </a:ln>
        </p:spPr>
      </p:pic>
      <p:sp>
        <p:nvSpPr>
          <p:cNvPr id="117" name="Google Shape;117;p3"/>
          <p:cNvSpPr txBox="1"/>
          <p:nvPr/>
        </p:nvSpPr>
        <p:spPr>
          <a:xfrm>
            <a:off x="18274" y="659196"/>
            <a:ext cx="3850688" cy="1376724"/>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DZ" sz="2600" b="1">
                <a:solidFill>
                  <a:schemeClr val="dk1"/>
                </a:solidFill>
                <a:latin typeface="Calibri"/>
                <a:ea typeface="Calibri"/>
                <a:cs typeface="Calibri"/>
                <a:sym typeface="Calibri"/>
              </a:rPr>
              <a:t>وعلى المدرسين والمقيمين أخذ أنماط تفكير الطلبة إذا أرادوا أن يصلوا إليهم ويتواصلوا معهم.</a:t>
            </a:r>
            <a:endParaRPr sz="2600">
              <a:solidFill>
                <a:schemeClr val="dk1"/>
              </a:solidFill>
              <a:latin typeface="Calibri"/>
              <a:ea typeface="Calibri"/>
              <a:cs typeface="Calibri"/>
              <a:sym typeface="Calibri"/>
            </a:endParaRPr>
          </a:p>
        </p:txBody>
      </p:sp>
      <p:sp>
        <p:nvSpPr>
          <p:cNvPr id="118" name="Google Shape;118;p3"/>
          <p:cNvSpPr txBox="1"/>
          <p:nvPr/>
        </p:nvSpPr>
        <p:spPr>
          <a:xfrm>
            <a:off x="9022154" y="754516"/>
            <a:ext cx="2962922" cy="215443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DZ" sz="2600" b="1">
                <a:solidFill>
                  <a:schemeClr val="dk1"/>
                </a:solidFill>
                <a:latin typeface="Calibri"/>
                <a:ea typeface="Calibri"/>
                <a:cs typeface="Calibri"/>
                <a:sym typeface="Calibri"/>
              </a:rPr>
              <a:t>يقول </a:t>
            </a:r>
            <a:r>
              <a:rPr lang="ar-DZ" sz="2800" b="1">
                <a:solidFill>
                  <a:srgbClr val="7030A0"/>
                </a:solidFill>
                <a:latin typeface="Calibri"/>
                <a:ea typeface="Calibri"/>
                <a:cs typeface="Calibri"/>
                <a:sym typeface="Calibri"/>
              </a:rPr>
              <a:t>"ستير نبرغ" (2024) "</a:t>
            </a:r>
            <a:r>
              <a:rPr lang="ar-DZ" sz="2800" b="1">
                <a:solidFill>
                  <a:srgbClr val="7030A0"/>
                </a:solidFill>
                <a:latin typeface="Sakkal Majalla"/>
                <a:ea typeface="Sakkal Majalla"/>
                <a:cs typeface="Sakkal Majalla"/>
                <a:sym typeface="Sakkal Majalla"/>
              </a:rPr>
              <a:t>sternberg</a:t>
            </a:r>
            <a:r>
              <a:rPr lang="ar-DZ" sz="2600" b="1">
                <a:solidFill>
                  <a:srgbClr val="7030A0"/>
                </a:solidFill>
                <a:latin typeface="Calibri"/>
                <a:ea typeface="Calibri"/>
                <a:cs typeface="Calibri"/>
                <a:sym typeface="Calibri"/>
              </a:rPr>
              <a:t>" </a:t>
            </a:r>
            <a:r>
              <a:rPr lang="ar-DZ" sz="2600" b="1">
                <a:solidFill>
                  <a:schemeClr val="dk1"/>
                </a:solidFill>
                <a:latin typeface="Calibri"/>
                <a:ea typeface="Calibri"/>
                <a:cs typeface="Calibri"/>
                <a:sym typeface="Calibri"/>
              </a:rPr>
              <a:t>إن الاعتقاد بأن بعض الطلبة بلا يملكون القدرة العقلية ليكونوا أكفاء اعتقاد خاطئ.</a:t>
            </a:r>
            <a:endParaRPr sz="2600">
              <a:solidFill>
                <a:schemeClr val="dk1"/>
              </a:solidFill>
              <a:latin typeface="Gill Sans"/>
              <a:ea typeface="Gill Sans"/>
              <a:cs typeface="Gill Sans"/>
              <a:sym typeface="Gill Sans"/>
            </a:endParaRPr>
          </a:p>
        </p:txBody>
      </p:sp>
      <p:sp>
        <p:nvSpPr>
          <p:cNvPr id="119" name="Google Shape;119;p3"/>
          <p:cNvSpPr txBox="1"/>
          <p:nvPr/>
        </p:nvSpPr>
        <p:spPr>
          <a:xfrm>
            <a:off x="4517256" y="785290"/>
            <a:ext cx="3411600" cy="20934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endParaRPr sz="2600" b="1">
              <a:solidFill>
                <a:schemeClr val="dk1"/>
              </a:solidFill>
              <a:latin typeface="Calibri"/>
              <a:ea typeface="Calibri"/>
              <a:cs typeface="Calibri"/>
              <a:sym typeface="Calibri"/>
            </a:endParaRPr>
          </a:p>
          <a:p>
            <a:pPr marL="0" marR="0" lvl="0" indent="0" algn="ctr" rtl="1">
              <a:spcBef>
                <a:spcPts val="0"/>
              </a:spcBef>
              <a:spcAft>
                <a:spcPts val="0"/>
              </a:spcAft>
              <a:buNone/>
            </a:pPr>
            <a:endParaRPr sz="2600" b="1">
              <a:solidFill>
                <a:schemeClr val="dk1"/>
              </a:solidFill>
              <a:latin typeface="Calibri"/>
              <a:ea typeface="Calibri"/>
              <a:cs typeface="Calibri"/>
              <a:sym typeface="Calibri"/>
            </a:endParaRPr>
          </a:p>
          <a:p>
            <a:pPr marL="0" marR="0" lvl="0" indent="0" algn="ctr" rtl="1">
              <a:spcBef>
                <a:spcPts val="0"/>
              </a:spcBef>
              <a:spcAft>
                <a:spcPts val="0"/>
              </a:spcAft>
              <a:buNone/>
            </a:pPr>
            <a:endParaRPr sz="2600" b="1">
              <a:solidFill>
                <a:schemeClr val="dk1"/>
              </a:solidFill>
              <a:latin typeface="Calibri"/>
              <a:ea typeface="Calibri"/>
              <a:cs typeface="Calibri"/>
              <a:sym typeface="Calibri"/>
            </a:endParaRPr>
          </a:p>
          <a:p>
            <a:pPr marL="0" marR="0" lvl="0" indent="0" algn="ctr" rtl="1">
              <a:spcBef>
                <a:spcPts val="0"/>
              </a:spcBef>
              <a:spcAft>
                <a:spcPts val="0"/>
              </a:spcAft>
              <a:buNone/>
            </a:pPr>
            <a:endParaRPr sz="2600" b="1">
              <a:solidFill>
                <a:schemeClr val="dk1"/>
              </a:solidFill>
              <a:latin typeface="Calibri"/>
              <a:ea typeface="Calibri"/>
              <a:cs typeface="Calibri"/>
              <a:sym typeface="Calibri"/>
            </a:endParaRPr>
          </a:p>
          <a:p>
            <a:pPr marL="0" marR="0" lvl="0" indent="0" algn="ctr" rtl="1">
              <a:spcBef>
                <a:spcPts val="0"/>
              </a:spcBef>
              <a:spcAft>
                <a:spcPts val="0"/>
              </a:spcAft>
              <a:buNone/>
            </a:pPr>
            <a:endParaRPr sz="2600" b="1">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p:tgtEl>
                                          <p:spTgt spid="11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 calcmode="lin" valueType="num">
                                      <p:cBhvr additive="base">
                                        <p:cTn id="12" dur="500"/>
                                        <p:tgtEl>
                                          <p:spTgt spid="11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p:tgtEl>
                                          <p:spTgt spid="1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p:nvPr/>
        </p:nvSpPr>
        <p:spPr>
          <a:xfrm>
            <a:off x="1249531" y="1416255"/>
            <a:ext cx="9916356" cy="967765"/>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0070C0"/>
                </a:solidFill>
                <a:latin typeface="Calibri"/>
                <a:ea typeface="Calibri"/>
                <a:cs typeface="Calibri"/>
                <a:sym typeface="Calibri"/>
              </a:rPr>
              <a:t>- يشير مصطلح أنماط التعلم إلى: الطريقة المفضلة لدى المتعلم لإدراكه للمعلومات ومعالجته لها. (</a:t>
            </a:r>
            <a:r>
              <a:rPr lang="ar-DZ" sz="2400" b="1">
                <a:solidFill>
                  <a:srgbClr val="0070C0"/>
                </a:solidFill>
                <a:latin typeface="Sakkal Majalla"/>
                <a:ea typeface="Sakkal Majalla"/>
                <a:cs typeface="Sakkal Majalla"/>
                <a:sym typeface="Sakkal Majalla"/>
              </a:rPr>
              <a:t>kolb.1984</a:t>
            </a:r>
            <a:r>
              <a:rPr lang="ar-DZ" sz="2400" b="1">
                <a:solidFill>
                  <a:srgbClr val="0070C0"/>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endParaRPr sz="2400">
              <a:solidFill>
                <a:schemeClr val="dk1"/>
              </a:solidFill>
              <a:latin typeface="Calibri"/>
              <a:ea typeface="Calibri"/>
              <a:cs typeface="Calibri"/>
              <a:sym typeface="Calibri"/>
            </a:endParaRPr>
          </a:p>
        </p:txBody>
      </p:sp>
      <p:sp>
        <p:nvSpPr>
          <p:cNvPr id="125" name="Google Shape;125;p4"/>
          <p:cNvSpPr txBox="1"/>
          <p:nvPr/>
        </p:nvSpPr>
        <p:spPr>
          <a:xfrm>
            <a:off x="-4330084" y="5099834"/>
            <a:ext cx="6094520" cy="48750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400" b="1">
                <a:solidFill>
                  <a:srgbClr val="FF0000"/>
                </a:solidFill>
                <a:latin typeface="Calibri"/>
                <a:ea typeface="Calibri"/>
                <a:cs typeface="Calibri"/>
                <a:sym typeface="Calibri"/>
              </a:rPr>
              <a:t>تجربة الصندوق</a:t>
            </a:r>
            <a:endParaRPr sz="1600">
              <a:solidFill>
                <a:schemeClr val="dk1"/>
              </a:solidFill>
              <a:latin typeface="Calibri"/>
              <a:ea typeface="Calibri"/>
              <a:cs typeface="Calibri"/>
              <a:sym typeface="Calibri"/>
            </a:endParaRPr>
          </a:p>
        </p:txBody>
      </p:sp>
      <p:sp>
        <p:nvSpPr>
          <p:cNvPr id="126" name="Google Shape;126;p4"/>
          <p:cNvSpPr txBox="1"/>
          <p:nvPr/>
        </p:nvSpPr>
        <p:spPr>
          <a:xfrm>
            <a:off x="5839285" y="692613"/>
            <a:ext cx="6103398" cy="55335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800" b="1">
                <a:solidFill>
                  <a:srgbClr val="FF00FF"/>
                </a:solidFill>
                <a:latin typeface="Calibri"/>
                <a:ea typeface="Calibri"/>
                <a:cs typeface="Calibri"/>
                <a:sym typeface="Calibri"/>
              </a:rPr>
              <a:t>تعريف أنماط التعلم:</a:t>
            </a:r>
            <a:endParaRPr sz="2800">
              <a:solidFill>
                <a:schemeClr val="dk1"/>
              </a:solidFill>
              <a:latin typeface="Calibri"/>
              <a:ea typeface="Calibri"/>
              <a:cs typeface="Calibri"/>
              <a:sym typeface="Calibri"/>
            </a:endParaRPr>
          </a:p>
        </p:txBody>
      </p:sp>
      <p:sp>
        <p:nvSpPr>
          <p:cNvPr id="127" name="Google Shape;127;p4"/>
          <p:cNvSpPr txBox="1"/>
          <p:nvPr/>
        </p:nvSpPr>
        <p:spPr>
          <a:xfrm>
            <a:off x="512684" y="1756824"/>
            <a:ext cx="10653203" cy="1800493"/>
          </a:xfrm>
          <a:prstGeom prst="rect">
            <a:avLst/>
          </a:prstGeom>
          <a:noFill/>
          <a:ln>
            <a:noFill/>
          </a:ln>
        </p:spPr>
        <p:txBody>
          <a:bodyPr spcFirstLastPara="1" wrap="square" lIns="91425" tIns="45700" rIns="91425" bIns="45700" anchor="t" anchorCtr="0">
            <a:spAutoFit/>
          </a:bodyPr>
          <a:lstStyle/>
          <a:p>
            <a:pPr marL="0" marR="0" lvl="0" indent="0" algn="just" rtl="1">
              <a:lnSpc>
                <a:spcPct val="250000"/>
              </a:lnSpc>
              <a:spcBef>
                <a:spcPts val="0"/>
              </a:spcBef>
              <a:spcAft>
                <a:spcPts val="0"/>
              </a:spcAft>
              <a:buNone/>
            </a:pPr>
            <a:r>
              <a:rPr lang="ar-DZ" sz="2400" b="1">
                <a:solidFill>
                  <a:schemeClr val="dk1"/>
                </a:solidFill>
                <a:latin typeface="Calibri"/>
                <a:ea typeface="Calibri"/>
                <a:cs typeface="Calibri"/>
                <a:sym typeface="Calibri"/>
              </a:rPr>
              <a:t>- ويشير بصورة أوضح إلى الطريقة التي يتعلم المتعلم المعرفة والمعلومات والخبرات والطريقة التي </a:t>
            </a:r>
            <a:r>
              <a:rPr lang="ar-DZ" sz="2400" b="1">
                <a:solidFill>
                  <a:srgbClr val="0070C0"/>
                </a:solidFill>
                <a:latin typeface="Calibri"/>
                <a:ea typeface="Calibri"/>
                <a:cs typeface="Calibri"/>
                <a:sym typeface="Calibri"/>
              </a:rPr>
              <a:t>يرتب</a:t>
            </a:r>
            <a:r>
              <a:rPr lang="ar-DZ" sz="2400" b="1">
                <a:solidFill>
                  <a:schemeClr val="dk1"/>
                </a:solidFill>
                <a:latin typeface="Calibri"/>
                <a:ea typeface="Calibri"/>
                <a:cs typeface="Calibri"/>
                <a:sym typeface="Calibri"/>
              </a:rPr>
              <a:t> </a:t>
            </a:r>
            <a:r>
              <a:rPr lang="ar-DZ" sz="2400" b="1">
                <a:solidFill>
                  <a:srgbClr val="0070C0"/>
                </a:solidFill>
                <a:latin typeface="Calibri"/>
                <a:ea typeface="Calibri"/>
                <a:cs typeface="Calibri"/>
                <a:sym typeface="Calibri"/>
              </a:rPr>
              <a:t>وينظم</a:t>
            </a:r>
            <a:r>
              <a:rPr lang="ar-DZ" sz="2400" b="1">
                <a:solidFill>
                  <a:schemeClr val="dk1"/>
                </a:solidFill>
                <a:latin typeface="Calibri"/>
                <a:ea typeface="Calibri"/>
                <a:cs typeface="Calibri"/>
                <a:sym typeface="Calibri"/>
              </a:rPr>
              <a:t> بها هذه المعلومات و</a:t>
            </a:r>
            <a:r>
              <a:rPr lang="ar-DZ" sz="2400" b="1">
                <a:solidFill>
                  <a:srgbClr val="0070C0"/>
                </a:solidFill>
                <a:latin typeface="Calibri"/>
                <a:ea typeface="Calibri"/>
                <a:cs typeface="Calibri"/>
                <a:sym typeface="Calibri"/>
              </a:rPr>
              <a:t>يحتفظ</a:t>
            </a:r>
            <a:r>
              <a:rPr lang="ar-DZ" sz="2400" b="1">
                <a:solidFill>
                  <a:schemeClr val="dk1"/>
                </a:solidFill>
                <a:latin typeface="Calibri"/>
                <a:ea typeface="Calibri"/>
                <a:cs typeface="Calibri"/>
                <a:sym typeface="Calibri"/>
              </a:rPr>
              <a:t> بها في مخزونه المعرفي، ثم </a:t>
            </a:r>
            <a:r>
              <a:rPr lang="ar-DZ" sz="2400" b="1">
                <a:solidFill>
                  <a:srgbClr val="0070C0"/>
                </a:solidFill>
                <a:latin typeface="Calibri"/>
                <a:ea typeface="Calibri"/>
                <a:cs typeface="Calibri"/>
                <a:sym typeface="Calibri"/>
              </a:rPr>
              <a:t>يسترجع</a:t>
            </a:r>
            <a:r>
              <a:rPr lang="ar-DZ" sz="2400" b="1">
                <a:solidFill>
                  <a:schemeClr val="dk1"/>
                </a:solidFill>
                <a:latin typeface="Calibri"/>
                <a:ea typeface="Calibri"/>
                <a:cs typeface="Calibri"/>
                <a:sym typeface="Calibri"/>
              </a:rPr>
              <a:t> المعلومات والخبرات بالطريقة التي </a:t>
            </a:r>
            <a:r>
              <a:rPr lang="ar-DZ" sz="2400" b="1">
                <a:solidFill>
                  <a:srgbClr val="0070C0"/>
                </a:solidFill>
                <a:latin typeface="Calibri"/>
                <a:ea typeface="Calibri"/>
                <a:cs typeface="Calibri"/>
                <a:sym typeface="Calibri"/>
              </a:rPr>
              <a:t>تمثل</a:t>
            </a:r>
            <a:r>
              <a:rPr lang="ar-DZ" sz="2400" b="1">
                <a:solidFill>
                  <a:schemeClr val="dk1"/>
                </a:solidFill>
                <a:latin typeface="Calibri"/>
                <a:ea typeface="Calibri"/>
                <a:cs typeface="Calibri"/>
                <a:sym typeface="Calibri"/>
              </a:rPr>
              <a:t> طريقته في التعبير عنها.</a:t>
            </a:r>
            <a:endParaRPr sz="2400">
              <a:solidFill>
                <a:schemeClr val="dk1"/>
              </a:solidFill>
              <a:latin typeface="Calibri"/>
              <a:ea typeface="Calibri"/>
              <a:cs typeface="Calibri"/>
              <a:sym typeface="Calibri"/>
            </a:endParaRPr>
          </a:p>
        </p:txBody>
      </p:sp>
      <p:sp>
        <p:nvSpPr>
          <p:cNvPr id="128" name="Google Shape;128;p4"/>
          <p:cNvSpPr/>
          <p:nvPr/>
        </p:nvSpPr>
        <p:spPr>
          <a:xfrm>
            <a:off x="1865745" y="4521551"/>
            <a:ext cx="1052946" cy="822036"/>
          </a:xfrm>
          <a:prstGeom prst="wedgeEllipseCallout">
            <a:avLst>
              <a:gd name="adj1" fmla="val -65570"/>
              <a:gd name="adj2" fmla="val 34410"/>
            </a:avLst>
          </a:prstGeom>
          <a:gradFill>
            <a:gsLst>
              <a:gs pos="0">
                <a:srgbClr val="C62D49"/>
              </a:gs>
              <a:gs pos="69000">
                <a:srgbClr val="B1052E"/>
              </a:gs>
              <a:gs pos="100000">
                <a:srgbClr val="A8042B"/>
              </a:gs>
            </a:gsLst>
            <a:lin ang="5400000" scaled="0"/>
          </a:gra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DZ" sz="4000" b="1">
                <a:solidFill>
                  <a:schemeClr val="lt1"/>
                </a:solidFill>
                <a:latin typeface="Gill Sans"/>
                <a:ea typeface="Gill Sans"/>
                <a:cs typeface="Gill Sans"/>
                <a:sym typeface="Gill Sans"/>
              </a:rPr>
              <a:t>?</a:t>
            </a:r>
            <a:endParaRPr sz="4000" b="1">
              <a:solidFill>
                <a:schemeClr val="lt1"/>
              </a:solidFill>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base">
                                        <p:cTn id="12" dur="500"/>
                                        <p:tgtEl>
                                          <p:spTgt spid="1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 calcmode="lin" valueType="num">
                                      <p:cBhvr additive="base">
                                        <p:cTn id="17" dur="500"/>
                                        <p:tgtEl>
                                          <p:spTgt spid="12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 calcmode="lin" valueType="num">
                                      <p:cBhvr additive="base">
                                        <p:cTn id="22" dur="500"/>
                                        <p:tgtEl>
                                          <p:spTgt spid="128"/>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anim calcmode="lin" valueType="num">
                                      <p:cBhvr additive="base">
                                        <p:cTn id="25" dur="500"/>
                                        <p:tgtEl>
                                          <p:spTgt spid="1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p:nvPr/>
        </p:nvSpPr>
        <p:spPr>
          <a:xfrm>
            <a:off x="224162" y="1237841"/>
            <a:ext cx="3268547" cy="3967881"/>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1800" b="1">
                <a:solidFill>
                  <a:srgbClr val="0000FF"/>
                </a:solidFill>
                <a:latin typeface="Calibri"/>
                <a:ea typeface="Calibri"/>
                <a:cs typeface="Calibri"/>
                <a:sym typeface="Calibri"/>
              </a:rPr>
              <a:t>- يعتمد عل رسم الخرائط المفاهيمية تسرد الكلمات المفتاحية باستخدام الأشكال الهندسية.</a:t>
            </a:r>
            <a:endParaRPr sz="12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00FF"/>
                </a:solidFill>
                <a:latin typeface="Calibri"/>
                <a:ea typeface="Calibri"/>
                <a:cs typeface="Calibri"/>
                <a:sym typeface="Calibri"/>
              </a:rPr>
              <a:t>- يحتاج جدا للصورة لكي يفهم.</a:t>
            </a:r>
            <a:endParaRPr sz="12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00FF"/>
                </a:solidFill>
                <a:latin typeface="Calibri"/>
                <a:ea typeface="Calibri"/>
                <a:cs typeface="Calibri"/>
                <a:sym typeface="Calibri"/>
              </a:rPr>
              <a:t>-يستخدم الترميز اللوني للمعلومات كاستخدام الألوان الفوسفورية.</a:t>
            </a:r>
            <a:endParaRPr sz="12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00FF"/>
                </a:solidFill>
                <a:latin typeface="Calibri"/>
                <a:ea typeface="Calibri"/>
                <a:cs typeface="Calibri"/>
                <a:sym typeface="Calibri"/>
              </a:rPr>
              <a:t>-يستمتع بتزيين مكان التعلم، وينظم المواد التعليمية قبل تناولها.</a:t>
            </a:r>
            <a:endParaRPr sz="12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00FF"/>
                </a:solidFill>
                <a:latin typeface="Calibri"/>
                <a:ea typeface="Calibri"/>
                <a:cs typeface="Calibri"/>
                <a:sym typeface="Calibri"/>
              </a:rPr>
              <a:t>- لديه قدرات فنية.</a:t>
            </a:r>
            <a:endParaRPr sz="12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00FF"/>
                </a:solidFill>
                <a:latin typeface="Calibri"/>
                <a:ea typeface="Calibri"/>
                <a:cs typeface="Calibri"/>
                <a:sym typeface="Calibri"/>
              </a:rPr>
              <a:t>- شخصية هادئة لا تكثر الكلام.</a:t>
            </a:r>
            <a:endParaRPr sz="12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0000FF"/>
                </a:solidFill>
                <a:latin typeface="Calibri"/>
                <a:ea typeface="Calibri"/>
                <a:cs typeface="Calibri"/>
                <a:sym typeface="Calibri"/>
              </a:rPr>
              <a:t>- شخصية تتمتع بالأنشطة والعروض البصرية.</a:t>
            </a:r>
            <a:endParaRPr sz="1200">
              <a:solidFill>
                <a:schemeClr val="dk1"/>
              </a:solidFill>
              <a:latin typeface="Calibri"/>
              <a:ea typeface="Calibri"/>
              <a:cs typeface="Calibri"/>
              <a:sym typeface="Calibri"/>
            </a:endParaRPr>
          </a:p>
        </p:txBody>
      </p:sp>
      <p:pic>
        <p:nvPicPr>
          <p:cNvPr id="134" name="Google Shape;134;p5"/>
          <p:cNvPicPr preferRelativeResize="0"/>
          <p:nvPr/>
        </p:nvPicPr>
        <p:blipFill rotWithShape="1">
          <a:blip r:embed="rId3">
            <a:alphaModFix/>
          </a:blip>
          <a:srcRect/>
          <a:stretch/>
        </p:blipFill>
        <p:spPr>
          <a:xfrm>
            <a:off x="3407758" y="1303756"/>
            <a:ext cx="4640127" cy="3967880"/>
          </a:xfrm>
          <a:prstGeom prst="ellipse">
            <a:avLst/>
          </a:prstGeom>
          <a:noFill/>
          <a:ln>
            <a:noFill/>
          </a:ln>
        </p:spPr>
      </p:pic>
      <p:sp>
        <p:nvSpPr>
          <p:cNvPr id="135" name="Google Shape;135;p5"/>
          <p:cNvSpPr txBox="1"/>
          <p:nvPr/>
        </p:nvSpPr>
        <p:spPr>
          <a:xfrm>
            <a:off x="5483982" y="65212"/>
            <a:ext cx="6458504" cy="619272"/>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3200" b="1">
                <a:solidFill>
                  <a:srgbClr val="FF00FF"/>
                </a:solidFill>
                <a:latin typeface="Calibri"/>
                <a:ea typeface="Calibri"/>
                <a:cs typeface="Calibri"/>
                <a:sym typeface="Calibri"/>
              </a:rPr>
              <a:t>أنواع أنماط التعلم:</a:t>
            </a:r>
            <a:endParaRPr sz="1800">
              <a:solidFill>
                <a:schemeClr val="dk1"/>
              </a:solidFill>
              <a:latin typeface="Calibri"/>
              <a:ea typeface="Calibri"/>
              <a:cs typeface="Calibri"/>
              <a:sym typeface="Calibri"/>
            </a:endParaRPr>
          </a:p>
        </p:txBody>
      </p:sp>
      <p:sp>
        <p:nvSpPr>
          <p:cNvPr id="136" name="Google Shape;136;p5"/>
          <p:cNvSpPr txBox="1"/>
          <p:nvPr/>
        </p:nvSpPr>
        <p:spPr>
          <a:xfrm>
            <a:off x="0" y="684484"/>
            <a:ext cx="6476260" cy="55335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800" b="1">
                <a:solidFill>
                  <a:srgbClr val="0000FF"/>
                </a:solidFill>
                <a:latin typeface="Calibri"/>
                <a:ea typeface="Calibri"/>
                <a:cs typeface="Calibri"/>
                <a:sym typeface="Calibri"/>
              </a:rPr>
              <a:t>النمط البصري: </a:t>
            </a:r>
            <a:endParaRPr/>
          </a:p>
        </p:txBody>
      </p:sp>
      <p:sp>
        <p:nvSpPr>
          <p:cNvPr id="137" name="Google Shape;137;p5"/>
          <p:cNvSpPr txBox="1"/>
          <p:nvPr/>
        </p:nvSpPr>
        <p:spPr>
          <a:xfrm>
            <a:off x="7546694" y="1226002"/>
            <a:ext cx="4538032" cy="4996240"/>
          </a:xfrm>
          <a:prstGeom prst="rect">
            <a:avLst/>
          </a:prstGeom>
          <a:noFill/>
          <a:ln>
            <a:noFill/>
          </a:ln>
        </p:spPr>
        <p:txBody>
          <a:bodyPr spcFirstLastPara="1" wrap="square" lIns="91425" tIns="45700" rIns="91425" bIns="45700" anchor="t" anchorCtr="0">
            <a:spAutoFit/>
          </a:bodyPr>
          <a:lstStyle/>
          <a:p>
            <a:pPr marL="0" marR="0" lvl="0" indent="0" algn="just" rtl="1">
              <a:spcBef>
                <a:spcPts val="0"/>
              </a:spcBef>
              <a:spcAft>
                <a:spcPts val="0"/>
              </a:spcAft>
              <a:buNone/>
            </a:pPr>
            <a:r>
              <a:rPr lang="ar-DZ" sz="1800" b="1">
                <a:solidFill>
                  <a:srgbClr val="0000FF"/>
                </a:solidFill>
                <a:latin typeface="Calibri"/>
                <a:ea typeface="Calibri"/>
                <a:cs typeface="Calibri"/>
                <a:sym typeface="Calibri"/>
              </a:rPr>
              <a:t>- يعتمد الإدراك البصري والذاكرة البصرية.</a:t>
            </a:r>
            <a:endParaRPr sz="1200" b="1">
              <a:solidFill>
                <a:schemeClr val="dk1"/>
              </a:solidFill>
              <a:latin typeface="Calibri"/>
              <a:ea typeface="Calibri"/>
              <a:cs typeface="Calibri"/>
              <a:sym typeface="Calibri"/>
            </a:endParaRPr>
          </a:p>
          <a:p>
            <a:pPr marL="0" marR="0" lvl="0" indent="0" algn="just" rtl="1">
              <a:spcBef>
                <a:spcPts val="800"/>
              </a:spcBef>
              <a:spcAft>
                <a:spcPts val="0"/>
              </a:spcAft>
              <a:buNone/>
            </a:pPr>
            <a:r>
              <a:rPr lang="ar-DZ" sz="1800" b="1">
                <a:solidFill>
                  <a:srgbClr val="0000FF"/>
                </a:solidFill>
                <a:latin typeface="Calibri"/>
                <a:ea typeface="Calibri"/>
                <a:cs typeface="Calibri"/>
                <a:sym typeface="Calibri"/>
              </a:rPr>
              <a:t>- يفضل التعامل مع المعلومة في شكل: صور عروض مرئية، مخططات، التمثيلات البيانية، رسومات، خرائط.</a:t>
            </a:r>
            <a:endParaRPr sz="1200" b="1">
              <a:solidFill>
                <a:schemeClr val="dk1"/>
              </a:solidFill>
              <a:latin typeface="Calibri"/>
              <a:ea typeface="Calibri"/>
              <a:cs typeface="Calibri"/>
              <a:sym typeface="Calibri"/>
            </a:endParaRPr>
          </a:p>
          <a:p>
            <a:pPr marL="0" marR="0" lvl="0" indent="0" algn="just" rtl="1">
              <a:spcBef>
                <a:spcPts val="800"/>
              </a:spcBef>
              <a:spcAft>
                <a:spcPts val="0"/>
              </a:spcAft>
              <a:buNone/>
            </a:pPr>
            <a:r>
              <a:rPr lang="ar-DZ" sz="1800" b="1">
                <a:solidFill>
                  <a:srgbClr val="0000FF"/>
                </a:solidFill>
                <a:latin typeface="Calibri"/>
                <a:ea typeface="Calibri"/>
                <a:cs typeface="Calibri"/>
                <a:sym typeface="Calibri"/>
              </a:rPr>
              <a:t>- يفضل استخدام عند تعلمه أشرطة الفيديو، الأفلام.</a:t>
            </a:r>
            <a:endParaRPr sz="1200" b="1">
              <a:solidFill>
                <a:schemeClr val="dk1"/>
              </a:solidFill>
              <a:latin typeface="Calibri"/>
              <a:ea typeface="Calibri"/>
              <a:cs typeface="Calibri"/>
              <a:sym typeface="Calibri"/>
            </a:endParaRPr>
          </a:p>
          <a:p>
            <a:pPr marL="0" marR="0" lvl="0" indent="0" algn="just" rtl="1">
              <a:spcBef>
                <a:spcPts val="800"/>
              </a:spcBef>
              <a:spcAft>
                <a:spcPts val="0"/>
              </a:spcAft>
              <a:buNone/>
            </a:pPr>
            <a:r>
              <a:rPr lang="ar-DZ" sz="1800" b="1">
                <a:solidFill>
                  <a:srgbClr val="0000FF"/>
                </a:solidFill>
                <a:latin typeface="Calibri"/>
                <a:ea typeface="Calibri"/>
                <a:cs typeface="Calibri"/>
                <a:sym typeface="Calibri"/>
              </a:rPr>
              <a:t>- لديه سيطرة لحاسة البصر على مدركاته.</a:t>
            </a:r>
            <a:endParaRPr sz="1200" b="1">
              <a:solidFill>
                <a:schemeClr val="dk1"/>
              </a:solidFill>
              <a:latin typeface="Calibri"/>
              <a:ea typeface="Calibri"/>
              <a:cs typeface="Calibri"/>
              <a:sym typeface="Calibri"/>
            </a:endParaRPr>
          </a:p>
          <a:p>
            <a:pPr marL="0" marR="0" lvl="0" indent="0" algn="just" rtl="1">
              <a:spcBef>
                <a:spcPts val="800"/>
              </a:spcBef>
              <a:spcAft>
                <a:spcPts val="0"/>
              </a:spcAft>
              <a:buNone/>
            </a:pPr>
            <a:r>
              <a:rPr lang="ar-DZ" sz="1800" b="1">
                <a:solidFill>
                  <a:srgbClr val="0000FF"/>
                </a:solidFill>
                <a:latin typeface="Calibri"/>
                <a:ea typeface="Calibri"/>
                <a:cs typeface="Calibri"/>
                <a:sym typeface="Calibri"/>
              </a:rPr>
              <a:t>- لديه مهارات عالية في استقبال وتجهيز ومعالجة الخبرات المرئية.</a:t>
            </a:r>
            <a:endParaRPr sz="1200" b="1">
              <a:solidFill>
                <a:schemeClr val="dk1"/>
              </a:solidFill>
              <a:latin typeface="Calibri"/>
              <a:ea typeface="Calibri"/>
              <a:cs typeface="Calibri"/>
              <a:sym typeface="Calibri"/>
            </a:endParaRPr>
          </a:p>
          <a:p>
            <a:pPr marL="0" marR="0" lvl="0" indent="0" algn="just" rtl="1">
              <a:spcBef>
                <a:spcPts val="800"/>
              </a:spcBef>
              <a:spcAft>
                <a:spcPts val="0"/>
              </a:spcAft>
              <a:buNone/>
            </a:pPr>
            <a:r>
              <a:rPr lang="ar-DZ" sz="1800" b="1">
                <a:solidFill>
                  <a:srgbClr val="0000FF"/>
                </a:solidFill>
                <a:latin typeface="Calibri"/>
                <a:ea typeface="Calibri"/>
                <a:cs typeface="Calibri"/>
                <a:sym typeface="Calibri"/>
              </a:rPr>
              <a:t>- لديه قدرة على إدراك علاقات الخبرات الصورية من خلال الترابطات.</a:t>
            </a:r>
            <a:endParaRPr sz="1200" b="1">
              <a:solidFill>
                <a:schemeClr val="dk1"/>
              </a:solidFill>
              <a:latin typeface="Calibri"/>
              <a:ea typeface="Calibri"/>
              <a:cs typeface="Calibri"/>
              <a:sym typeface="Calibri"/>
            </a:endParaRPr>
          </a:p>
          <a:p>
            <a:pPr marL="0" marR="0" lvl="0" indent="0" algn="just" rtl="1">
              <a:spcBef>
                <a:spcPts val="800"/>
              </a:spcBef>
              <a:spcAft>
                <a:spcPts val="0"/>
              </a:spcAft>
              <a:buNone/>
            </a:pPr>
            <a:r>
              <a:rPr lang="ar-DZ" sz="1800" b="1">
                <a:solidFill>
                  <a:srgbClr val="0000FF"/>
                </a:solidFill>
                <a:latin typeface="Calibri"/>
                <a:ea typeface="Calibri"/>
                <a:cs typeface="Calibri"/>
                <a:sym typeface="Calibri"/>
              </a:rPr>
              <a:t>-يتميز بمبدأ رؤية العلاقات بين الموضوعات.</a:t>
            </a:r>
            <a:endParaRPr sz="1800" b="1">
              <a:solidFill>
                <a:srgbClr val="0000FF"/>
              </a:solidFill>
              <a:latin typeface="Calibri"/>
              <a:ea typeface="Calibri"/>
              <a:cs typeface="Calibri"/>
              <a:sym typeface="Calibri"/>
            </a:endParaRPr>
          </a:p>
          <a:p>
            <a:pPr marL="0" marR="0" lvl="0" indent="0" algn="just" rtl="1">
              <a:spcBef>
                <a:spcPts val="800"/>
              </a:spcBef>
              <a:spcAft>
                <a:spcPts val="0"/>
              </a:spcAft>
              <a:buNone/>
            </a:pPr>
            <a:r>
              <a:rPr lang="ar-DZ" sz="1800" b="1">
                <a:solidFill>
                  <a:srgbClr val="0000FF"/>
                </a:solidFill>
                <a:latin typeface="Calibri"/>
                <a:ea typeface="Calibri"/>
                <a:cs typeface="Calibri"/>
                <a:sym typeface="Calibri"/>
              </a:rPr>
              <a:t>-يتعامل مع الكلمات والجمل والنصوص المكتوبة التي نخزن كلها في ذاكرته في شكل صور ذهنية بصرية.</a:t>
            </a:r>
            <a:endParaRPr sz="1200" b="1">
              <a:solidFill>
                <a:schemeClr val="dk1"/>
              </a:solidFill>
              <a:latin typeface="Calibri"/>
              <a:ea typeface="Calibri"/>
              <a:cs typeface="Calibri"/>
              <a:sym typeface="Calibri"/>
            </a:endParaRPr>
          </a:p>
          <a:p>
            <a:pPr marL="0" marR="0" lvl="0" indent="0" algn="just" rtl="1">
              <a:spcBef>
                <a:spcPts val="800"/>
              </a:spcBef>
              <a:spcAft>
                <a:spcPts val="0"/>
              </a:spcAft>
              <a:buNone/>
            </a:pPr>
            <a:r>
              <a:rPr lang="ar-DZ" sz="1800" b="1">
                <a:solidFill>
                  <a:srgbClr val="0000FF"/>
                </a:solidFill>
                <a:latin typeface="Calibri"/>
                <a:ea typeface="Calibri"/>
                <a:cs typeface="Calibri"/>
                <a:sym typeface="Calibri"/>
              </a:rPr>
              <a:t>-يتذكر جيد ما قرأه وكتبه.</a:t>
            </a:r>
            <a:endParaRPr sz="1200" b="1">
              <a:solidFill>
                <a:schemeClr val="dk1"/>
              </a:solidFill>
              <a:latin typeface="Calibri"/>
              <a:ea typeface="Calibri"/>
              <a:cs typeface="Calibri"/>
              <a:sym typeface="Calibri"/>
            </a:endParaRPr>
          </a:p>
          <a:p>
            <a:pPr marL="0" marR="0" lvl="0" indent="0" algn="just" rtl="1">
              <a:spcBef>
                <a:spcPts val="800"/>
              </a:spcBef>
              <a:spcAft>
                <a:spcPts val="0"/>
              </a:spcAft>
              <a:buNone/>
            </a:pPr>
            <a:endParaRPr sz="1800" b="1">
              <a:solidFill>
                <a:srgbClr val="0000FF"/>
              </a:solidFill>
              <a:latin typeface="Calibri"/>
              <a:ea typeface="Calibri"/>
              <a:cs typeface="Calibri"/>
              <a:sym typeface="Calibri"/>
            </a:endParaRPr>
          </a:p>
          <a:p>
            <a:pPr marL="0" marR="0" lvl="0" indent="0" algn="just" rtl="1">
              <a:spcBef>
                <a:spcPts val="800"/>
              </a:spcBef>
              <a:spcAft>
                <a:spcPts val="0"/>
              </a:spcAft>
              <a:buNone/>
            </a:pPr>
            <a:endParaRPr sz="1800" b="1">
              <a:solidFill>
                <a:srgbClr val="0000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 calcmode="lin" valueType="num">
                                      <p:cBhvr additive="base">
                                        <p:cTn id="12" dur="500"/>
                                        <p:tgtEl>
                                          <p:spTgt spid="13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 calcmode="lin" valueType="num">
                                      <p:cBhvr additive="base">
                                        <p:cTn id="17" dur="500"/>
                                        <p:tgtEl>
                                          <p:spTgt spid="137"/>
                                        </p:tgtEl>
                                        <p:attrNameLst>
                                          <p:attrName>ppt_x</p:attrName>
                                        </p:attrNameLst>
                                      </p:cBhvr>
                                      <p:tavLst>
                                        <p:tav tm="0">
                                          <p:val>
                                            <p:strVal val="#ppt_x+1"/>
                                          </p:val>
                                        </p:tav>
                                        <p:tav tm="100000">
                                          <p:val>
                                            <p:strVal val="#ppt_x"/>
                                          </p:val>
                                        </p:tav>
                                      </p:tavLst>
                                    </p:anim>
                                  </p:childTnLst>
                                </p:cTn>
                              </p:par>
                              <p:par>
                                <p:cTn id="18" presetID="2" presetClass="entr" presetSubtype="1" fill="hold" nodeType="withEffect">
                                  <p:stCondLst>
                                    <p:cond delay="0"/>
                                  </p:stCondLst>
                                  <p:childTnLst>
                                    <p:set>
                                      <p:cBhvr>
                                        <p:cTn id="19" dur="1" fill="hold">
                                          <p:stCondLst>
                                            <p:cond delay="0"/>
                                          </p:stCondLst>
                                        </p:cTn>
                                        <p:tgtEl>
                                          <p:spTgt spid="134"/>
                                        </p:tgtEl>
                                        <p:attrNameLst>
                                          <p:attrName>style.visibility</p:attrName>
                                        </p:attrNameLst>
                                      </p:cBhvr>
                                      <p:to>
                                        <p:strVal val="visible"/>
                                      </p:to>
                                    </p:set>
                                    <p:anim calcmode="lin" valueType="num">
                                      <p:cBhvr additive="base">
                                        <p:cTn id="20" dur="500"/>
                                        <p:tgtEl>
                                          <p:spTgt spid="134"/>
                                        </p:tgtEl>
                                        <p:attrNameLst>
                                          <p:attrName>ppt_y</p:attrName>
                                        </p:attrNameLst>
                                      </p:cBhvr>
                                      <p:tavLst>
                                        <p:tav tm="0">
                                          <p:val>
                                            <p:strVal val="#ppt_y-1"/>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additive="base">
                                        <p:cTn id="23" dur="500"/>
                                        <p:tgtEl>
                                          <p:spTgt spid="1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p:nvPr/>
        </p:nvSpPr>
        <p:spPr>
          <a:xfrm>
            <a:off x="7880543" y="883453"/>
            <a:ext cx="4185919" cy="4989058"/>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000" b="1">
                <a:solidFill>
                  <a:srgbClr val="7030A0"/>
                </a:solidFill>
                <a:latin typeface="Calibri"/>
                <a:ea typeface="Calibri"/>
                <a:cs typeface="Calibri"/>
                <a:sym typeface="Calibri"/>
              </a:rPr>
              <a:t>-نلاحظ سيطرة حاسة السمع على مدركاته.</a:t>
            </a:r>
            <a:endParaRPr sz="1400">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-يعتمد على الادراك السمعي والذاكرة السمعية.</a:t>
            </a:r>
            <a:endParaRPr sz="1400">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 متعلمون لفظيون يفضلون التعلم عن طريق الشرح اللفظي.</a:t>
            </a:r>
            <a:endParaRPr sz="1400">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 يميلون لاستيعاب المعلومات بطريقة أكثر فعالية من خلال سماع الصوت، الموسيقى، المناقشات، الحوارات، المحادثات الجماعية.</a:t>
            </a:r>
            <a:endParaRPr sz="1400">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 يحسنون التعامل مع التوجيهات اللفظية، حساسون جدا لنبرة صوت المعلم.</a:t>
            </a:r>
            <a:endParaRPr sz="1400">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 يفضلون المحاضرات والكتب المسجلة لغاية قراءتها وسماعها.</a:t>
            </a:r>
            <a:endParaRPr sz="1400">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 يتذكر المعلومات التي يقولها بصوت مسموع ويكررها لفظيا.</a:t>
            </a:r>
            <a:endParaRPr sz="1400">
              <a:solidFill>
                <a:srgbClr val="7030A0"/>
              </a:solidFill>
              <a:latin typeface="Calibri"/>
              <a:ea typeface="Calibri"/>
              <a:cs typeface="Calibri"/>
              <a:sym typeface="Calibri"/>
            </a:endParaRPr>
          </a:p>
        </p:txBody>
      </p:sp>
      <p:pic>
        <p:nvPicPr>
          <p:cNvPr id="143" name="Google Shape;143;p6"/>
          <p:cNvPicPr preferRelativeResize="0"/>
          <p:nvPr/>
        </p:nvPicPr>
        <p:blipFill rotWithShape="1">
          <a:blip r:embed="rId3">
            <a:alphaModFix/>
          </a:blip>
          <a:srcRect/>
          <a:stretch/>
        </p:blipFill>
        <p:spPr>
          <a:xfrm>
            <a:off x="3383280" y="1156605"/>
            <a:ext cx="4497263" cy="4330416"/>
          </a:xfrm>
          <a:prstGeom prst="ellipse">
            <a:avLst/>
          </a:prstGeom>
          <a:noFill/>
          <a:ln>
            <a:noFill/>
          </a:ln>
        </p:spPr>
      </p:pic>
      <p:sp>
        <p:nvSpPr>
          <p:cNvPr id="144" name="Google Shape;144;p6"/>
          <p:cNvSpPr txBox="1"/>
          <p:nvPr/>
        </p:nvSpPr>
        <p:spPr>
          <a:xfrm>
            <a:off x="4712389" y="406399"/>
            <a:ext cx="201529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DZ" sz="2800" b="1">
                <a:solidFill>
                  <a:srgbClr val="00CC00"/>
                </a:solidFill>
                <a:latin typeface="Calibri"/>
                <a:ea typeface="Calibri"/>
                <a:cs typeface="Calibri"/>
                <a:sym typeface="Calibri"/>
              </a:rPr>
              <a:t> </a:t>
            </a:r>
            <a:r>
              <a:rPr lang="ar-DZ" sz="2800" b="1">
                <a:solidFill>
                  <a:srgbClr val="7030A0"/>
                </a:solidFill>
                <a:latin typeface="Calibri"/>
                <a:ea typeface="Calibri"/>
                <a:cs typeface="Calibri"/>
                <a:sym typeface="Calibri"/>
              </a:rPr>
              <a:t>النمط السمعي:   </a:t>
            </a:r>
            <a:endParaRPr/>
          </a:p>
          <a:p>
            <a:pPr marL="0" marR="0" lvl="0" indent="0" algn="l" rtl="0">
              <a:spcBef>
                <a:spcPts val="0"/>
              </a:spcBef>
              <a:spcAft>
                <a:spcPts val="0"/>
              </a:spcAft>
              <a:buNone/>
            </a:pPr>
            <a:endParaRPr sz="2800">
              <a:solidFill>
                <a:schemeClr val="dk1"/>
              </a:solidFill>
              <a:latin typeface="Gill Sans"/>
              <a:ea typeface="Gill Sans"/>
              <a:cs typeface="Gill Sans"/>
              <a:sym typeface="Gill Sans"/>
            </a:endParaRPr>
          </a:p>
        </p:txBody>
      </p:sp>
      <p:sp>
        <p:nvSpPr>
          <p:cNvPr id="145" name="Google Shape;145;p6"/>
          <p:cNvSpPr txBox="1"/>
          <p:nvPr/>
        </p:nvSpPr>
        <p:spPr>
          <a:xfrm>
            <a:off x="381992" y="1156605"/>
            <a:ext cx="3086100" cy="433041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000" b="1">
                <a:solidFill>
                  <a:srgbClr val="7030A0"/>
                </a:solidFill>
                <a:latin typeface="Calibri"/>
                <a:ea typeface="Calibri"/>
                <a:cs typeface="Calibri"/>
                <a:sym typeface="Calibri"/>
              </a:rPr>
              <a:t>- يفضل الشرح المرافق للكتابة.</a:t>
            </a:r>
            <a:endParaRPr sz="1400" b="1">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-يتشتت انتباهه بسهولة في المواقف التي فيها مثيرات صوتية مزعجة.</a:t>
            </a:r>
            <a:endParaRPr sz="1400" b="1">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-يتجهون نحو تقديم التبريرات والاستفسارات الشخصية.</a:t>
            </a:r>
            <a:endParaRPr sz="1400" b="1">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-مستمعون جيدون.</a:t>
            </a:r>
            <a:endParaRPr sz="1400" b="1">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 يتحدثون على أنفسهم بصمت.</a:t>
            </a:r>
            <a:endParaRPr sz="1400" b="1">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 يتميزون بالتميز الصوتي.</a:t>
            </a:r>
            <a:endParaRPr sz="1400" b="1">
              <a:solidFill>
                <a:srgbClr val="7030A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7030A0"/>
                </a:solidFill>
                <a:latin typeface="Calibri"/>
                <a:ea typeface="Calibri"/>
                <a:cs typeface="Calibri"/>
                <a:sym typeface="Calibri"/>
              </a:rPr>
              <a:t>- يتمتع بالموسيقى ويحبذ مرافقتها أثناء المراجعة أو أي معالجة يقوم بها، متذوق وفنان.</a:t>
            </a:r>
            <a:endParaRPr sz="1400" b="1">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p:tgtEl>
                                          <p:spTgt spid="1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 calcmode="lin" valueType="num">
                                      <p:cBhvr additive="base">
                                        <p:cTn id="12" dur="500"/>
                                        <p:tgtEl>
                                          <p:spTgt spid="142"/>
                                        </p:tgtEl>
                                        <p:attrNameLst>
                                          <p:attrName>ppt_x</p:attrName>
                                        </p:attrNameLst>
                                      </p:cBhvr>
                                      <p:tavLst>
                                        <p:tav tm="0">
                                          <p:val>
                                            <p:strVal val="#ppt_x+1"/>
                                          </p:val>
                                        </p:tav>
                                        <p:tav tm="100000">
                                          <p:val>
                                            <p:strVal val="#ppt_x"/>
                                          </p:val>
                                        </p:tav>
                                      </p:tavLst>
                                    </p:anim>
                                  </p:childTnLst>
                                </p:cTn>
                              </p:par>
                              <p:par>
                                <p:cTn id="13" presetID="2" presetClass="entr" presetSubtype="1" fill="hold"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p:tgtEl>
                                          <p:spTgt spid="143"/>
                                        </p:tgtEl>
                                        <p:attrNameLst>
                                          <p:attrName>ppt_y</p:attrName>
                                        </p:attrNameLst>
                                      </p:cBhvr>
                                      <p:tavLst>
                                        <p:tav tm="0">
                                          <p:val>
                                            <p:strVal val="#ppt_y-1"/>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45"/>
                                        </p:tgtEl>
                                        <p:attrNameLst>
                                          <p:attrName>style.visibility</p:attrName>
                                        </p:attrNameLst>
                                      </p:cBhvr>
                                      <p:to>
                                        <p:strVal val="visible"/>
                                      </p:to>
                                    </p:set>
                                    <p:anim calcmode="lin" valueType="num">
                                      <p:cBhvr additive="base">
                                        <p:cTn id="18" dur="500"/>
                                        <p:tgtEl>
                                          <p:spTgt spid="1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p:nvPr/>
        </p:nvSpPr>
        <p:spPr>
          <a:xfrm>
            <a:off x="8630926" y="854260"/>
            <a:ext cx="3329937" cy="452418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000" b="1">
                <a:solidFill>
                  <a:srgbClr val="FF00FF"/>
                </a:solidFill>
                <a:latin typeface="Calibri"/>
                <a:ea typeface="Calibri"/>
                <a:cs typeface="Calibri"/>
                <a:sym typeface="Calibri"/>
              </a:rPr>
              <a:t> -متعلم حركي، يتعلم عن طريق الحركة واللمس.</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 سيطرة الإدراك العصبي عنده، يتميز بذاكرة حركية جيدة (يتذكر الأشياء التي جربها علميا في الماضي).</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 يستخدم الحواس للتعلم والتعلم بالعمل.</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 لديه مهارات عالية في استقبال وتجهيز المعلومات والخبرات العلمية.</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 يحب مزاولة المشاريع والتدريب العملي في الطبيعة والعمل بالحواسيب مثلا.</a:t>
            </a:r>
            <a:endParaRPr sz="1400" b="1">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 يحب التجارب كثيرا، واستكشاف الأشياء عمليا.</a:t>
            </a:r>
            <a:endParaRPr sz="1400" b="1">
              <a:solidFill>
                <a:schemeClr val="dk1"/>
              </a:solidFill>
              <a:latin typeface="Calibri"/>
              <a:ea typeface="Calibri"/>
              <a:cs typeface="Calibri"/>
              <a:sym typeface="Calibri"/>
            </a:endParaRPr>
          </a:p>
        </p:txBody>
      </p:sp>
      <p:pic>
        <p:nvPicPr>
          <p:cNvPr id="151" name="Google Shape;151;p7"/>
          <p:cNvPicPr preferRelativeResize="0"/>
          <p:nvPr/>
        </p:nvPicPr>
        <p:blipFill rotWithShape="1">
          <a:blip r:embed="rId3">
            <a:alphaModFix/>
          </a:blip>
          <a:srcRect/>
          <a:stretch/>
        </p:blipFill>
        <p:spPr>
          <a:xfrm>
            <a:off x="3942080" y="1207653"/>
            <a:ext cx="4603752" cy="4221184"/>
          </a:xfrm>
          <a:prstGeom prst="ellipse">
            <a:avLst/>
          </a:prstGeom>
          <a:noFill/>
          <a:ln>
            <a:noFill/>
          </a:ln>
        </p:spPr>
      </p:pic>
      <p:sp>
        <p:nvSpPr>
          <p:cNvPr id="152" name="Google Shape;152;p7"/>
          <p:cNvSpPr txBox="1"/>
          <p:nvPr/>
        </p:nvSpPr>
        <p:spPr>
          <a:xfrm>
            <a:off x="1506220" y="196897"/>
            <a:ext cx="6101080" cy="55335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800" b="1">
                <a:solidFill>
                  <a:srgbClr val="FF00FF"/>
                </a:solidFill>
                <a:latin typeface="Calibri"/>
                <a:ea typeface="Calibri"/>
                <a:cs typeface="Calibri"/>
                <a:sym typeface="Calibri"/>
              </a:rPr>
              <a:t>النمط الحركي النشط:   </a:t>
            </a:r>
            <a:endParaRPr/>
          </a:p>
        </p:txBody>
      </p:sp>
      <p:sp>
        <p:nvSpPr>
          <p:cNvPr id="153" name="Google Shape;153;p7"/>
          <p:cNvSpPr txBox="1"/>
          <p:nvPr/>
        </p:nvSpPr>
        <p:spPr>
          <a:xfrm>
            <a:off x="231137" y="854260"/>
            <a:ext cx="3789680" cy="465973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000" b="1">
                <a:solidFill>
                  <a:srgbClr val="FF00FF"/>
                </a:solidFill>
                <a:latin typeface="Calibri"/>
                <a:ea typeface="Calibri"/>
                <a:cs typeface="Calibri"/>
                <a:sym typeface="Calibri"/>
              </a:rPr>
              <a:t>- يحب الاعمال اليدوية، المخبرية، عمل التصاميم والنماذج، الأنشطة الحركية، عمليات الفك والتركيب.</a:t>
            </a:r>
            <a:endParaRPr sz="14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 يحب الدراسة من خلال المشاريع التي تعتمد على العصف الذهني الجماعي حيث يساهم كل فرد بأفكاره.</a:t>
            </a:r>
            <a:endParaRPr sz="14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 يحب العمل الجماعي- التعلمي.</a:t>
            </a:r>
            <a:endParaRPr sz="14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-يكره القراءة.</a:t>
            </a:r>
            <a:endParaRPr sz="14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 يتميز بالاندفاعية الحركية، وعدم قدرته على الجلوس في مكان التعلم لفترة.</a:t>
            </a:r>
            <a:endParaRPr sz="14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 التعبير الجسدي ولغة الجسد جيدة جدا عنده.</a:t>
            </a:r>
            <a:endParaRPr sz="1400">
              <a:solidFill>
                <a:schemeClr val="dk1"/>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FF00FF"/>
                </a:solidFill>
                <a:latin typeface="Calibri"/>
                <a:ea typeface="Calibri"/>
                <a:cs typeface="Calibri"/>
                <a:sym typeface="Calibri"/>
              </a:rPr>
              <a:t>- انسان متفتح واجتماعي.</a:t>
            </a:r>
            <a:endParaRPr sz="1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p:tgtEl>
                                          <p:spTgt spid="1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 calcmode="lin" valueType="num">
                                      <p:cBhvr additive="base">
                                        <p:cTn id="12" dur="500"/>
                                        <p:tgtEl>
                                          <p:spTgt spid="150"/>
                                        </p:tgtEl>
                                        <p:attrNameLst>
                                          <p:attrName>ppt_x</p:attrName>
                                        </p:attrNameLst>
                                      </p:cBhvr>
                                      <p:tavLst>
                                        <p:tav tm="0">
                                          <p:val>
                                            <p:strVal val="#ppt_x+1"/>
                                          </p:val>
                                        </p:tav>
                                        <p:tav tm="100000">
                                          <p:val>
                                            <p:strVal val="#ppt_x"/>
                                          </p:val>
                                        </p:tav>
                                      </p:tavLst>
                                    </p:anim>
                                  </p:childTnLst>
                                </p:cTn>
                              </p:par>
                              <p:par>
                                <p:cTn id="13" presetID="2" presetClass="entr" presetSubtype="1" fill="hold" nodeType="with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500"/>
                                        <p:tgtEl>
                                          <p:spTgt spid="151"/>
                                        </p:tgtEl>
                                        <p:attrNameLst>
                                          <p:attrName>ppt_y</p:attrName>
                                        </p:attrNameLst>
                                      </p:cBhvr>
                                      <p:tavLst>
                                        <p:tav tm="0">
                                          <p:val>
                                            <p:strVal val="#ppt_y-1"/>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53"/>
                                        </p:tgtEl>
                                        <p:attrNameLst>
                                          <p:attrName>style.visibility</p:attrName>
                                        </p:attrNameLst>
                                      </p:cBhvr>
                                      <p:to>
                                        <p:strVal val="visible"/>
                                      </p:to>
                                    </p:set>
                                    <p:anim calcmode="lin" valueType="num">
                                      <p:cBhvr additive="base">
                                        <p:cTn id="18" dur="500"/>
                                        <p:tgtEl>
                                          <p:spTgt spid="15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p:nvPr/>
        </p:nvSpPr>
        <p:spPr>
          <a:xfrm>
            <a:off x="8391114" y="976848"/>
            <a:ext cx="3688720" cy="4982646"/>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000" b="1">
                <a:solidFill>
                  <a:srgbClr val="00B050"/>
                </a:solidFill>
                <a:latin typeface="Sakkal Majalla"/>
                <a:ea typeface="Sakkal Majalla"/>
                <a:cs typeface="Sakkal Majalla"/>
                <a:sym typeface="Sakkal Majalla"/>
              </a:rPr>
              <a:t>-</a:t>
            </a:r>
            <a:r>
              <a:rPr lang="ar-DZ" sz="2000" b="1">
                <a:solidFill>
                  <a:srgbClr val="00B050"/>
                </a:solidFill>
                <a:latin typeface="Calibri"/>
                <a:ea typeface="Calibri"/>
                <a:cs typeface="Calibri"/>
                <a:sym typeface="Calibri"/>
              </a:rPr>
              <a:t> هو متعلم مفكر ومتأمل. </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يعتمد التأمل الذاتي في معالجاته للمعلومات. </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يعطي وقتا كبيرا لذاته لغاية التفكير بالمعلومات والمكتسبات المتعلمة. </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-يقوم بمراجعة ما تم قراءته، للتفكير بالأسئلة المتوقعة وبالتطبيقات.</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يلجأ لكتابة ملخصات قصيرة للمقروآت او الملاحظات الصفية.</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يتوصل الى فهم المتعلمات عن طريق التفكير فيها لا عن طريق تنفيذها.</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لا يحبذ الأمثلة المساعدة وانما الاصغاء والتمعن فيها يقدمه المعلم.</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endParaRPr sz="1400" b="1">
              <a:solidFill>
                <a:srgbClr val="00B050"/>
              </a:solidFill>
              <a:latin typeface="Calibri"/>
              <a:ea typeface="Calibri"/>
              <a:cs typeface="Calibri"/>
              <a:sym typeface="Calibri"/>
            </a:endParaRPr>
          </a:p>
        </p:txBody>
      </p:sp>
      <p:sp>
        <p:nvSpPr>
          <p:cNvPr id="159" name="Google Shape;159;p8"/>
          <p:cNvSpPr txBox="1"/>
          <p:nvPr/>
        </p:nvSpPr>
        <p:spPr>
          <a:xfrm>
            <a:off x="752481" y="298004"/>
            <a:ext cx="6101080" cy="52322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DZ" sz="2800" b="1">
                <a:solidFill>
                  <a:srgbClr val="00B050"/>
                </a:solidFill>
                <a:latin typeface="Calibri"/>
                <a:ea typeface="Calibri"/>
                <a:cs typeface="Calibri"/>
                <a:sym typeface="Calibri"/>
              </a:rPr>
              <a:t>النمط التأملي: </a:t>
            </a:r>
            <a:endParaRPr sz="2800">
              <a:solidFill>
                <a:schemeClr val="dk1"/>
              </a:solidFill>
              <a:latin typeface="Gill Sans"/>
              <a:ea typeface="Gill Sans"/>
              <a:cs typeface="Gill Sans"/>
              <a:sym typeface="Gill Sans"/>
            </a:endParaRPr>
          </a:p>
        </p:txBody>
      </p:sp>
      <p:pic>
        <p:nvPicPr>
          <p:cNvPr id="160" name="Google Shape;160;p8"/>
          <p:cNvPicPr preferRelativeResize="0"/>
          <p:nvPr/>
        </p:nvPicPr>
        <p:blipFill rotWithShape="1">
          <a:blip r:embed="rId3">
            <a:alphaModFix/>
          </a:blip>
          <a:srcRect/>
          <a:stretch/>
        </p:blipFill>
        <p:spPr>
          <a:xfrm>
            <a:off x="3803021" y="1019274"/>
            <a:ext cx="4588093" cy="4480560"/>
          </a:xfrm>
          <a:prstGeom prst="ellipse">
            <a:avLst/>
          </a:prstGeom>
          <a:noFill/>
          <a:ln>
            <a:noFill/>
          </a:ln>
        </p:spPr>
      </p:pic>
      <p:sp>
        <p:nvSpPr>
          <p:cNvPr id="161" name="Google Shape;161;p8"/>
          <p:cNvSpPr txBox="1"/>
          <p:nvPr/>
        </p:nvSpPr>
        <p:spPr>
          <a:xfrm>
            <a:off x="553720" y="1019274"/>
            <a:ext cx="2964180" cy="465973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000" b="1">
                <a:solidFill>
                  <a:srgbClr val="00B050"/>
                </a:solidFill>
                <a:latin typeface="Calibri"/>
                <a:ea typeface="Calibri"/>
                <a:cs typeface="Calibri"/>
                <a:sym typeface="Calibri"/>
              </a:rPr>
              <a:t>- لا ينخرط في المناقشات والعمل الجماعي والتطبيقي قبل الانغماس في التفكير لوحده.</a:t>
            </a:r>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عند حله للمسائل التعلمية يباشر ذلك بمخطط ينطلق من الإشكالية ... وليس البدء بالعمل فيها مباشرة </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-يحب السيطرة على المتغيرات للتفكير بهدوء. </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يحب الوحدة والتعلم المفرد.</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-لا يحبذ العمل الجماعي على الإطلاق.</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 إنسان متحفظ.</a:t>
            </a:r>
            <a:endParaRPr sz="1400" b="1">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2000" b="1">
                <a:solidFill>
                  <a:srgbClr val="00B050"/>
                </a:solidFill>
                <a:latin typeface="Calibri"/>
                <a:ea typeface="Calibri"/>
                <a:cs typeface="Calibri"/>
                <a:sym typeface="Calibri"/>
              </a:rPr>
              <a:t>-يعرف ذاته جيد ومتحكم فيها.</a:t>
            </a:r>
            <a:endParaRPr sz="2000">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p:tgtEl>
                                          <p:spTgt spid="15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cBhvr additive="base">
                                        <p:cTn id="12" dur="500"/>
                                        <p:tgtEl>
                                          <p:spTgt spid="158"/>
                                        </p:tgtEl>
                                        <p:attrNameLst>
                                          <p:attrName>ppt_x</p:attrName>
                                        </p:attrNameLst>
                                      </p:cBhvr>
                                      <p:tavLst>
                                        <p:tav tm="0">
                                          <p:val>
                                            <p:strVal val="#ppt_x+1"/>
                                          </p:val>
                                        </p:tav>
                                        <p:tav tm="100000">
                                          <p:val>
                                            <p:strVal val="#ppt_x"/>
                                          </p:val>
                                        </p:tav>
                                      </p:tavLst>
                                    </p:anim>
                                  </p:childTnLst>
                                </p:cTn>
                              </p:par>
                              <p:par>
                                <p:cTn id="13" presetID="2" presetClass="entr" presetSubtype="1"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 calcmode="lin" valueType="num">
                                      <p:cBhvr additive="base">
                                        <p:cTn id="15" dur="500"/>
                                        <p:tgtEl>
                                          <p:spTgt spid="160"/>
                                        </p:tgtEl>
                                        <p:attrNameLst>
                                          <p:attrName>ppt_y</p:attrName>
                                        </p:attrNameLst>
                                      </p:cBhvr>
                                      <p:tavLst>
                                        <p:tav tm="0">
                                          <p:val>
                                            <p:strVal val="#ppt_y-1"/>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61"/>
                                        </p:tgtEl>
                                        <p:attrNameLst>
                                          <p:attrName>style.visibility</p:attrName>
                                        </p:attrNameLst>
                                      </p:cBhvr>
                                      <p:to>
                                        <p:strVal val="visible"/>
                                      </p:to>
                                    </p:set>
                                    <p:anim calcmode="lin" valueType="num">
                                      <p:cBhvr additive="base">
                                        <p:cTn id="18" dur="500"/>
                                        <p:tgtEl>
                                          <p:spTgt spid="16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p:nvPr/>
        </p:nvSpPr>
        <p:spPr>
          <a:xfrm>
            <a:off x="8318445" y="1020085"/>
            <a:ext cx="3632255" cy="3865289"/>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1800" b="1">
                <a:solidFill>
                  <a:srgbClr val="BA2169"/>
                </a:solidFill>
                <a:latin typeface="Calibri"/>
                <a:ea typeface="Calibri"/>
                <a:cs typeface="Calibri"/>
                <a:sym typeface="Calibri"/>
              </a:rPr>
              <a:t>- ذو نزعة كلية وشمولية في تعلمه.</a:t>
            </a:r>
            <a:endParaRPr sz="1200">
              <a:solidFill>
                <a:srgbClr val="BA2169"/>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BA2169"/>
                </a:solidFill>
                <a:latin typeface="Calibri"/>
                <a:ea typeface="Calibri"/>
                <a:cs typeface="Calibri"/>
                <a:sym typeface="Calibri"/>
              </a:rPr>
              <a:t>- يفضل المهام الحسية.</a:t>
            </a:r>
            <a:endParaRPr sz="1200">
              <a:solidFill>
                <a:srgbClr val="BA2169"/>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BA2169"/>
                </a:solidFill>
                <a:latin typeface="Calibri"/>
                <a:ea typeface="Calibri"/>
                <a:cs typeface="Calibri"/>
                <a:sym typeface="Calibri"/>
              </a:rPr>
              <a:t>- يتجاهل التفاصيل، يذهب لإدراك الصورة الكلية في تعلمه.</a:t>
            </a:r>
            <a:endParaRPr sz="1200">
              <a:solidFill>
                <a:srgbClr val="BA2169"/>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BA2169"/>
                </a:solidFill>
                <a:latin typeface="Calibri"/>
                <a:ea typeface="Calibri"/>
                <a:cs typeface="Calibri"/>
                <a:sym typeface="Calibri"/>
              </a:rPr>
              <a:t>- يحب المهام الحسية التي يمكن ترجمتها إلى مشاريع عملية.</a:t>
            </a:r>
            <a:endParaRPr sz="1200">
              <a:solidFill>
                <a:srgbClr val="BA2169"/>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BA2169"/>
                </a:solidFill>
                <a:latin typeface="Calibri"/>
                <a:ea typeface="Calibri"/>
                <a:cs typeface="Calibri"/>
                <a:sym typeface="Calibri"/>
              </a:rPr>
              <a:t>- يستفيد كثيرا من الأنشطة التعليمية التي تتطلب رسم أشكال، كتابة التقارير، لعب تعليمية، أو العمل في مشروع صفي.</a:t>
            </a:r>
            <a:endParaRPr sz="1200">
              <a:solidFill>
                <a:srgbClr val="BA2169"/>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BA2169"/>
                </a:solidFill>
                <a:latin typeface="Calibri"/>
                <a:ea typeface="Calibri"/>
                <a:cs typeface="Calibri"/>
                <a:sym typeface="Calibri"/>
              </a:rPr>
              <a:t>- عند حله المشكلات يفكر في النتائج المحتملة أو في تطبيقات الحل على مدى أوسع.</a:t>
            </a:r>
            <a:endParaRPr sz="1200">
              <a:solidFill>
                <a:srgbClr val="BA2169"/>
              </a:solidFill>
              <a:latin typeface="Calibri"/>
              <a:ea typeface="Calibri"/>
              <a:cs typeface="Calibri"/>
              <a:sym typeface="Calibri"/>
            </a:endParaRPr>
          </a:p>
        </p:txBody>
      </p:sp>
      <p:pic>
        <p:nvPicPr>
          <p:cNvPr id="167" name="Google Shape;167;p9"/>
          <p:cNvPicPr preferRelativeResize="0"/>
          <p:nvPr/>
        </p:nvPicPr>
        <p:blipFill rotWithShape="1">
          <a:blip r:embed="rId3">
            <a:alphaModFix/>
          </a:blip>
          <a:srcRect/>
          <a:stretch/>
        </p:blipFill>
        <p:spPr>
          <a:xfrm>
            <a:off x="3340574" y="885018"/>
            <a:ext cx="5000785" cy="4979395"/>
          </a:xfrm>
          <a:prstGeom prst="ellipse">
            <a:avLst/>
          </a:prstGeom>
          <a:noFill/>
          <a:ln>
            <a:noFill/>
          </a:ln>
        </p:spPr>
      </p:pic>
      <p:sp>
        <p:nvSpPr>
          <p:cNvPr id="168" name="Google Shape;168;p9"/>
          <p:cNvSpPr txBox="1"/>
          <p:nvPr/>
        </p:nvSpPr>
        <p:spPr>
          <a:xfrm>
            <a:off x="241300" y="195660"/>
            <a:ext cx="6741160" cy="520463"/>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2600" b="1">
                <a:solidFill>
                  <a:srgbClr val="BA2169"/>
                </a:solidFill>
                <a:latin typeface="Calibri"/>
                <a:ea typeface="Calibri"/>
                <a:cs typeface="Calibri"/>
                <a:sym typeface="Calibri"/>
              </a:rPr>
              <a:t>النمط الشامل أو الكلي: </a:t>
            </a:r>
            <a:endParaRPr/>
          </a:p>
        </p:txBody>
      </p:sp>
      <p:sp>
        <p:nvSpPr>
          <p:cNvPr id="169" name="Google Shape;169;p9"/>
          <p:cNvSpPr txBox="1"/>
          <p:nvPr/>
        </p:nvSpPr>
        <p:spPr>
          <a:xfrm>
            <a:off x="241300" y="879938"/>
            <a:ext cx="3121660" cy="4560607"/>
          </a:xfrm>
          <a:prstGeom prst="rect">
            <a:avLst/>
          </a:prstGeom>
          <a:noFill/>
          <a:ln>
            <a:noFill/>
          </a:ln>
        </p:spPr>
        <p:txBody>
          <a:bodyPr spcFirstLastPara="1" wrap="square" lIns="91425" tIns="45700" rIns="91425" bIns="45700" anchor="t" anchorCtr="0">
            <a:spAutoFit/>
          </a:bodyPr>
          <a:lstStyle/>
          <a:p>
            <a:pPr marL="0" marR="0" lvl="0" indent="0" algn="just" rtl="1">
              <a:lnSpc>
                <a:spcPct val="107000"/>
              </a:lnSpc>
              <a:spcBef>
                <a:spcPts val="0"/>
              </a:spcBef>
              <a:spcAft>
                <a:spcPts val="0"/>
              </a:spcAft>
              <a:buNone/>
            </a:pPr>
            <a:r>
              <a:rPr lang="ar-DZ" sz="1800" b="1">
                <a:solidFill>
                  <a:srgbClr val="BA2169"/>
                </a:solidFill>
                <a:latin typeface="Calibri"/>
                <a:ea typeface="Calibri"/>
                <a:cs typeface="Calibri"/>
                <a:sym typeface="Calibri"/>
              </a:rPr>
              <a:t>- عند كتابة ورقة بحيث يقوم بالعمل على التفكير أو الكتابة في أجزاء مختلفة من الورقة ثم يرتبها.</a:t>
            </a:r>
            <a:endParaRPr/>
          </a:p>
          <a:p>
            <a:pPr marL="0" marR="0" lvl="0" indent="0" algn="just" rtl="1">
              <a:lnSpc>
                <a:spcPct val="107000"/>
              </a:lnSpc>
              <a:spcBef>
                <a:spcPts val="800"/>
              </a:spcBef>
              <a:spcAft>
                <a:spcPts val="0"/>
              </a:spcAft>
              <a:buNone/>
            </a:pPr>
            <a:r>
              <a:rPr lang="ar-DZ" sz="1800" b="1">
                <a:solidFill>
                  <a:srgbClr val="BA2169"/>
                </a:solidFill>
                <a:latin typeface="Calibri"/>
                <a:ea typeface="Calibri"/>
                <a:cs typeface="Calibri"/>
                <a:sym typeface="Calibri"/>
              </a:rPr>
              <a:t>- يحب استخدام كل ما هو جديد في التعلم من وسائل وتقنيات.</a:t>
            </a:r>
            <a:endParaRPr sz="1200">
              <a:solidFill>
                <a:srgbClr val="BA2169"/>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BA2169"/>
                </a:solidFill>
                <a:latin typeface="Calibri"/>
                <a:ea typeface="Calibri"/>
                <a:cs typeface="Calibri"/>
                <a:sym typeface="Calibri"/>
              </a:rPr>
              <a:t>- لديه القدرة على حل المشكلات المعقدة بسرعة.</a:t>
            </a:r>
            <a:endParaRPr sz="1200">
              <a:solidFill>
                <a:srgbClr val="BA2169"/>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BA2169"/>
                </a:solidFill>
                <a:latin typeface="Calibri"/>
                <a:ea typeface="Calibri"/>
                <a:cs typeface="Calibri"/>
                <a:sym typeface="Calibri"/>
              </a:rPr>
              <a:t>- لديه القدرة على توضيح الطريقة التي توصل من خلالها إلى الحل.</a:t>
            </a:r>
            <a:endParaRPr sz="1200">
              <a:solidFill>
                <a:srgbClr val="BA2169"/>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BA2169"/>
                </a:solidFill>
                <a:latin typeface="Calibri"/>
                <a:ea typeface="Calibri"/>
                <a:cs typeface="Calibri"/>
                <a:sym typeface="Calibri"/>
              </a:rPr>
              <a:t>- لديه قدرة بارعة في التحدث والتعبير عن ذاته.</a:t>
            </a:r>
            <a:endParaRPr sz="1200">
              <a:solidFill>
                <a:srgbClr val="BA2169"/>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BA2169"/>
                </a:solidFill>
                <a:latin typeface="Calibri"/>
                <a:ea typeface="Calibri"/>
                <a:cs typeface="Calibri"/>
                <a:sym typeface="Calibri"/>
              </a:rPr>
              <a:t>- سريع التعلم.</a:t>
            </a:r>
            <a:endParaRPr sz="1200">
              <a:solidFill>
                <a:srgbClr val="BA2169"/>
              </a:solidFill>
              <a:latin typeface="Calibri"/>
              <a:ea typeface="Calibri"/>
              <a:cs typeface="Calibri"/>
              <a:sym typeface="Calibri"/>
            </a:endParaRPr>
          </a:p>
          <a:p>
            <a:pPr marL="0" marR="0" lvl="0" indent="0" algn="just" rtl="1">
              <a:lnSpc>
                <a:spcPct val="107000"/>
              </a:lnSpc>
              <a:spcBef>
                <a:spcPts val="800"/>
              </a:spcBef>
              <a:spcAft>
                <a:spcPts val="0"/>
              </a:spcAft>
              <a:buNone/>
            </a:pPr>
            <a:r>
              <a:rPr lang="ar-DZ" sz="1800" b="1">
                <a:solidFill>
                  <a:srgbClr val="BA2169"/>
                </a:solidFill>
                <a:latin typeface="Calibri"/>
                <a:ea typeface="Calibri"/>
                <a:cs typeface="Calibri"/>
                <a:sym typeface="Calibri"/>
              </a:rPr>
              <a:t>- هو مزيج من الأنماط كلها.</a:t>
            </a:r>
            <a:endParaRPr sz="1200">
              <a:solidFill>
                <a:srgbClr val="BA2169"/>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p:tgtEl>
                                          <p:spTgt spid="16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 calcmode="lin" valueType="num">
                                      <p:cBhvr additive="base">
                                        <p:cTn id="12" dur="500"/>
                                        <p:tgtEl>
                                          <p:spTgt spid="166"/>
                                        </p:tgtEl>
                                        <p:attrNameLst>
                                          <p:attrName>ppt_x</p:attrName>
                                        </p:attrNameLst>
                                      </p:cBhvr>
                                      <p:tavLst>
                                        <p:tav tm="0">
                                          <p:val>
                                            <p:strVal val="#ppt_x+1"/>
                                          </p:val>
                                        </p:tav>
                                        <p:tav tm="100000">
                                          <p:val>
                                            <p:strVal val="#ppt_x"/>
                                          </p:val>
                                        </p:tav>
                                      </p:tavLst>
                                    </p:anim>
                                  </p:childTnLst>
                                </p:cTn>
                              </p:par>
                              <p:par>
                                <p:cTn id="13" presetID="2" presetClass="entr" presetSubtype="1" fill="hold"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500"/>
                                        <p:tgtEl>
                                          <p:spTgt spid="167"/>
                                        </p:tgtEl>
                                        <p:attrNameLst>
                                          <p:attrName>ppt_y</p:attrName>
                                        </p:attrNameLst>
                                      </p:cBhvr>
                                      <p:tavLst>
                                        <p:tav tm="0">
                                          <p:val>
                                            <p:strVal val="#ppt_y-1"/>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69"/>
                                        </p:tgtEl>
                                        <p:attrNameLst>
                                          <p:attrName>style.visibility</p:attrName>
                                        </p:attrNameLst>
                                      </p:cBhvr>
                                      <p:to>
                                        <p:strVal val="visible"/>
                                      </p:to>
                                    </p:set>
                                    <p:anim calcmode="lin" valueType="num">
                                      <p:cBhvr additive="base">
                                        <p:cTn id="18" dur="500"/>
                                        <p:tgtEl>
                                          <p:spTgt spid="1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erie">
  <a:themeElements>
    <a:clrScheme name="Galerie">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2287</Words>
  <Application>Microsoft Office PowerPoint</Application>
  <PresentationFormat>Grand écran</PresentationFormat>
  <Paragraphs>203</Paragraphs>
  <Slides>21</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Calibri</vt:lpstr>
      <vt:lpstr>Sakkal Majalla</vt:lpstr>
      <vt:lpstr>Arial</vt:lpstr>
      <vt:lpstr>Gill Sans</vt:lpstr>
      <vt:lpstr>Galerie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Dr Karim</dc:creator>
  <cp:lastModifiedBy>win</cp:lastModifiedBy>
  <cp:revision>1</cp:revision>
  <dcterms:created xsi:type="dcterms:W3CDTF">2024-05-05T09:46:26Z</dcterms:created>
  <dcterms:modified xsi:type="dcterms:W3CDTF">2024-05-13T08:40:41Z</dcterms:modified>
</cp:coreProperties>
</file>