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5" r:id="rId2"/>
    <p:sldId id="256" r:id="rId3"/>
    <p:sldId id="257" r:id="rId4"/>
    <p:sldId id="260" r:id="rId5"/>
    <p:sldId id="261" r:id="rId6"/>
    <p:sldId id="259" r:id="rId7"/>
    <p:sldId id="258" r:id="rId8"/>
    <p:sldId id="262" r:id="rId9"/>
    <p:sldId id="263" r:id="rId10"/>
    <p:sldId id="264" r:id="rId11"/>
    <p:sldId id="265" r:id="rId12"/>
    <p:sldId id="266" r:id="rId13"/>
    <p:sldId id="267" r:id="rId14"/>
    <p:sldId id="269" r:id="rId15"/>
    <p:sldId id="268" r:id="rId16"/>
    <p:sldId id="270" r:id="rId17"/>
    <p:sldId id="271" r:id="rId18"/>
    <p:sldId id="272" r:id="rId19"/>
    <p:sldId id="273" r:id="rId20"/>
    <p:sldId id="274" r:id="rId2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8" d="100"/>
          <a:sy n="108" d="100"/>
        </p:scale>
        <p:origin x="65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D18326-DCEE-46B4-825A-5C47A4A86CA6}" type="datetimeFigureOut">
              <a:rPr lang="fr-FR" smtClean="0"/>
              <a:t>13/05/2024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997EB5-AA53-4DFA-AAB7-024560A45019}" type="slidenum">
              <a:rPr lang="fr-FR" smtClean="0"/>
              <a:t>‹N°›</a:t>
            </a:fld>
            <a:endParaRPr lang="fr-FR"/>
          </a:p>
        </p:txBody>
      </p:sp>
    </p:spTree>
    <p:extLst>
      <p:ext uri="{BB962C8B-B14F-4D97-AF65-F5344CB8AC3E}">
        <p14:creationId xmlns:p14="http://schemas.microsoft.com/office/powerpoint/2010/main" val="4104149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4997EB5-AA53-4DFA-AAB7-024560A45019}" type="slidenum">
              <a:rPr lang="fr-FR" smtClean="0"/>
              <a:t>5</a:t>
            </a:fld>
            <a:endParaRPr lang="fr-FR"/>
          </a:p>
        </p:txBody>
      </p:sp>
    </p:spTree>
    <p:extLst>
      <p:ext uri="{BB962C8B-B14F-4D97-AF65-F5344CB8AC3E}">
        <p14:creationId xmlns:p14="http://schemas.microsoft.com/office/powerpoint/2010/main" val="3183250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B2AFF3-4C18-7772-7C12-6C2D678E159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2C8ADE2E-D2B3-8EB2-5E17-FA0E8587CA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AC8EACF-C31B-D19E-2DA4-E9B4D1B1053C}"/>
              </a:ext>
            </a:extLst>
          </p:cNvPr>
          <p:cNvSpPr>
            <a:spLocks noGrp="1"/>
          </p:cNvSpPr>
          <p:nvPr>
            <p:ph type="dt" sz="half" idx="10"/>
          </p:nvPr>
        </p:nvSpPr>
        <p:spPr/>
        <p:txBody>
          <a:bodyPr/>
          <a:lstStyle/>
          <a:p>
            <a:fld id="{5B1645DD-A78F-41DF-B35A-66F332B24E86}" type="datetimeFigureOut">
              <a:rPr lang="fr-FR" smtClean="0"/>
              <a:t>13/05/2024</a:t>
            </a:fld>
            <a:endParaRPr lang="fr-FR"/>
          </a:p>
        </p:txBody>
      </p:sp>
      <p:sp>
        <p:nvSpPr>
          <p:cNvPr id="5" name="Espace réservé du pied de page 4">
            <a:extLst>
              <a:ext uri="{FF2B5EF4-FFF2-40B4-BE49-F238E27FC236}">
                <a16:creationId xmlns:a16="http://schemas.microsoft.com/office/drawing/2014/main" id="{1BF214E8-67E7-6BBA-E001-429D4D9B668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3E8CAA0-E9A3-814C-F0F3-1DC4F42CA64E}"/>
              </a:ext>
            </a:extLst>
          </p:cNvPr>
          <p:cNvSpPr>
            <a:spLocks noGrp="1"/>
          </p:cNvSpPr>
          <p:nvPr>
            <p:ph type="sldNum" sz="quarter" idx="12"/>
          </p:nvPr>
        </p:nvSpPr>
        <p:spPr/>
        <p:txBody>
          <a:bodyPr/>
          <a:lstStyle/>
          <a:p>
            <a:fld id="{5615F931-3763-413A-957F-0DCE454AE8FC}" type="slidenum">
              <a:rPr lang="fr-FR" smtClean="0"/>
              <a:t>‹N°›</a:t>
            </a:fld>
            <a:endParaRPr lang="fr-FR"/>
          </a:p>
        </p:txBody>
      </p:sp>
    </p:spTree>
    <p:extLst>
      <p:ext uri="{BB962C8B-B14F-4D97-AF65-F5344CB8AC3E}">
        <p14:creationId xmlns:p14="http://schemas.microsoft.com/office/powerpoint/2010/main" val="3160792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73ECBC-3C29-273C-FE1B-DC6705DE265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F29563E-9A4B-131D-73A9-C8CEDC60A81A}"/>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B229ED2-96D1-B08B-189F-F2026C3681EC}"/>
              </a:ext>
            </a:extLst>
          </p:cNvPr>
          <p:cNvSpPr>
            <a:spLocks noGrp="1"/>
          </p:cNvSpPr>
          <p:nvPr>
            <p:ph type="dt" sz="half" idx="10"/>
          </p:nvPr>
        </p:nvSpPr>
        <p:spPr/>
        <p:txBody>
          <a:bodyPr/>
          <a:lstStyle/>
          <a:p>
            <a:fld id="{5B1645DD-A78F-41DF-B35A-66F332B24E86}" type="datetimeFigureOut">
              <a:rPr lang="fr-FR" smtClean="0"/>
              <a:t>13/05/2024</a:t>
            </a:fld>
            <a:endParaRPr lang="fr-FR"/>
          </a:p>
        </p:txBody>
      </p:sp>
      <p:sp>
        <p:nvSpPr>
          <p:cNvPr id="5" name="Espace réservé du pied de page 4">
            <a:extLst>
              <a:ext uri="{FF2B5EF4-FFF2-40B4-BE49-F238E27FC236}">
                <a16:creationId xmlns:a16="http://schemas.microsoft.com/office/drawing/2014/main" id="{A9CB3E65-BC56-1151-505E-544028C4F63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4857854-6713-922A-725B-BD57F792BC22}"/>
              </a:ext>
            </a:extLst>
          </p:cNvPr>
          <p:cNvSpPr>
            <a:spLocks noGrp="1"/>
          </p:cNvSpPr>
          <p:nvPr>
            <p:ph type="sldNum" sz="quarter" idx="12"/>
          </p:nvPr>
        </p:nvSpPr>
        <p:spPr/>
        <p:txBody>
          <a:bodyPr/>
          <a:lstStyle/>
          <a:p>
            <a:fld id="{5615F931-3763-413A-957F-0DCE454AE8FC}" type="slidenum">
              <a:rPr lang="fr-FR" smtClean="0"/>
              <a:t>‹N°›</a:t>
            </a:fld>
            <a:endParaRPr lang="fr-FR"/>
          </a:p>
        </p:txBody>
      </p:sp>
    </p:spTree>
    <p:extLst>
      <p:ext uri="{BB962C8B-B14F-4D97-AF65-F5344CB8AC3E}">
        <p14:creationId xmlns:p14="http://schemas.microsoft.com/office/powerpoint/2010/main" val="4151860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CA9B7FE-C99C-96EE-9B19-F3455834F0EA}"/>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D459BE44-01D5-EBF8-58F5-CF3AFE408C49}"/>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1818A20-D773-C19C-0DEE-3C06E598305F}"/>
              </a:ext>
            </a:extLst>
          </p:cNvPr>
          <p:cNvSpPr>
            <a:spLocks noGrp="1"/>
          </p:cNvSpPr>
          <p:nvPr>
            <p:ph type="dt" sz="half" idx="10"/>
          </p:nvPr>
        </p:nvSpPr>
        <p:spPr/>
        <p:txBody>
          <a:bodyPr/>
          <a:lstStyle/>
          <a:p>
            <a:fld id="{5B1645DD-A78F-41DF-B35A-66F332B24E86}" type="datetimeFigureOut">
              <a:rPr lang="fr-FR" smtClean="0"/>
              <a:t>13/05/2024</a:t>
            </a:fld>
            <a:endParaRPr lang="fr-FR"/>
          </a:p>
        </p:txBody>
      </p:sp>
      <p:sp>
        <p:nvSpPr>
          <p:cNvPr id="5" name="Espace réservé du pied de page 4">
            <a:extLst>
              <a:ext uri="{FF2B5EF4-FFF2-40B4-BE49-F238E27FC236}">
                <a16:creationId xmlns:a16="http://schemas.microsoft.com/office/drawing/2014/main" id="{468F6A40-C81A-64DC-84CF-CB65D749DF2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3DEF492-045F-704E-7D67-C37D7ACD4BDC}"/>
              </a:ext>
            </a:extLst>
          </p:cNvPr>
          <p:cNvSpPr>
            <a:spLocks noGrp="1"/>
          </p:cNvSpPr>
          <p:nvPr>
            <p:ph type="sldNum" sz="quarter" idx="12"/>
          </p:nvPr>
        </p:nvSpPr>
        <p:spPr/>
        <p:txBody>
          <a:bodyPr/>
          <a:lstStyle/>
          <a:p>
            <a:fld id="{5615F931-3763-413A-957F-0DCE454AE8FC}" type="slidenum">
              <a:rPr lang="fr-FR" smtClean="0"/>
              <a:t>‹N°›</a:t>
            </a:fld>
            <a:endParaRPr lang="fr-FR"/>
          </a:p>
        </p:txBody>
      </p:sp>
    </p:spTree>
    <p:extLst>
      <p:ext uri="{BB962C8B-B14F-4D97-AF65-F5344CB8AC3E}">
        <p14:creationId xmlns:p14="http://schemas.microsoft.com/office/powerpoint/2010/main" val="1467666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279077-D4AC-BB33-1D3B-9D5BEAAB7E8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24694BA-E19A-C458-22C7-B20BD5FA3FA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F60CA49-FEA7-EC09-48E3-6F38C8F812B4}"/>
              </a:ext>
            </a:extLst>
          </p:cNvPr>
          <p:cNvSpPr>
            <a:spLocks noGrp="1"/>
          </p:cNvSpPr>
          <p:nvPr>
            <p:ph type="dt" sz="half" idx="10"/>
          </p:nvPr>
        </p:nvSpPr>
        <p:spPr/>
        <p:txBody>
          <a:bodyPr/>
          <a:lstStyle/>
          <a:p>
            <a:fld id="{5B1645DD-A78F-41DF-B35A-66F332B24E86}" type="datetimeFigureOut">
              <a:rPr lang="fr-FR" smtClean="0"/>
              <a:t>13/05/2024</a:t>
            </a:fld>
            <a:endParaRPr lang="fr-FR"/>
          </a:p>
        </p:txBody>
      </p:sp>
      <p:sp>
        <p:nvSpPr>
          <p:cNvPr id="5" name="Espace réservé du pied de page 4">
            <a:extLst>
              <a:ext uri="{FF2B5EF4-FFF2-40B4-BE49-F238E27FC236}">
                <a16:creationId xmlns:a16="http://schemas.microsoft.com/office/drawing/2014/main" id="{5E1D9C76-CAAC-A844-7D12-38B08A68BAC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4545901-BD23-16EF-05A3-EBD8CD395408}"/>
              </a:ext>
            </a:extLst>
          </p:cNvPr>
          <p:cNvSpPr>
            <a:spLocks noGrp="1"/>
          </p:cNvSpPr>
          <p:nvPr>
            <p:ph type="sldNum" sz="quarter" idx="12"/>
          </p:nvPr>
        </p:nvSpPr>
        <p:spPr/>
        <p:txBody>
          <a:bodyPr/>
          <a:lstStyle/>
          <a:p>
            <a:fld id="{5615F931-3763-413A-957F-0DCE454AE8FC}" type="slidenum">
              <a:rPr lang="fr-FR" smtClean="0"/>
              <a:t>‹N°›</a:t>
            </a:fld>
            <a:endParaRPr lang="fr-FR"/>
          </a:p>
        </p:txBody>
      </p:sp>
    </p:spTree>
    <p:extLst>
      <p:ext uri="{BB962C8B-B14F-4D97-AF65-F5344CB8AC3E}">
        <p14:creationId xmlns:p14="http://schemas.microsoft.com/office/powerpoint/2010/main" val="2295877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0410B1-3D3B-FD93-CD6D-8417DE9F27D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6B3AA30E-0F9F-6D82-07C2-2E83AA22EC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207F201C-12E9-D808-7855-3A2A3AED9C2E}"/>
              </a:ext>
            </a:extLst>
          </p:cNvPr>
          <p:cNvSpPr>
            <a:spLocks noGrp="1"/>
          </p:cNvSpPr>
          <p:nvPr>
            <p:ph type="dt" sz="half" idx="10"/>
          </p:nvPr>
        </p:nvSpPr>
        <p:spPr/>
        <p:txBody>
          <a:bodyPr/>
          <a:lstStyle/>
          <a:p>
            <a:fld id="{5B1645DD-A78F-41DF-B35A-66F332B24E86}" type="datetimeFigureOut">
              <a:rPr lang="fr-FR" smtClean="0"/>
              <a:t>13/05/2024</a:t>
            </a:fld>
            <a:endParaRPr lang="fr-FR"/>
          </a:p>
        </p:txBody>
      </p:sp>
      <p:sp>
        <p:nvSpPr>
          <p:cNvPr id="5" name="Espace réservé du pied de page 4">
            <a:extLst>
              <a:ext uri="{FF2B5EF4-FFF2-40B4-BE49-F238E27FC236}">
                <a16:creationId xmlns:a16="http://schemas.microsoft.com/office/drawing/2014/main" id="{499E288E-0E0F-4B37-758B-D5F45675109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B9BCC12-0DB0-6DB3-3640-641302860EDF}"/>
              </a:ext>
            </a:extLst>
          </p:cNvPr>
          <p:cNvSpPr>
            <a:spLocks noGrp="1"/>
          </p:cNvSpPr>
          <p:nvPr>
            <p:ph type="sldNum" sz="quarter" idx="12"/>
          </p:nvPr>
        </p:nvSpPr>
        <p:spPr/>
        <p:txBody>
          <a:bodyPr/>
          <a:lstStyle/>
          <a:p>
            <a:fld id="{5615F931-3763-413A-957F-0DCE454AE8FC}" type="slidenum">
              <a:rPr lang="fr-FR" smtClean="0"/>
              <a:t>‹N°›</a:t>
            </a:fld>
            <a:endParaRPr lang="fr-FR"/>
          </a:p>
        </p:txBody>
      </p:sp>
    </p:spTree>
    <p:extLst>
      <p:ext uri="{BB962C8B-B14F-4D97-AF65-F5344CB8AC3E}">
        <p14:creationId xmlns:p14="http://schemas.microsoft.com/office/powerpoint/2010/main" val="465898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6F4B89-4828-DCD8-064E-349F52B8E25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CD4AE1F-FC96-7245-D908-655EB2F8376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69DDE8F1-7211-6566-7522-CD572DF88AD2}"/>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9E4C9BD3-8E5E-EB9E-1068-B995E3527718}"/>
              </a:ext>
            </a:extLst>
          </p:cNvPr>
          <p:cNvSpPr>
            <a:spLocks noGrp="1"/>
          </p:cNvSpPr>
          <p:nvPr>
            <p:ph type="dt" sz="half" idx="10"/>
          </p:nvPr>
        </p:nvSpPr>
        <p:spPr/>
        <p:txBody>
          <a:bodyPr/>
          <a:lstStyle/>
          <a:p>
            <a:fld id="{5B1645DD-A78F-41DF-B35A-66F332B24E86}" type="datetimeFigureOut">
              <a:rPr lang="fr-FR" smtClean="0"/>
              <a:t>13/05/2024</a:t>
            </a:fld>
            <a:endParaRPr lang="fr-FR"/>
          </a:p>
        </p:txBody>
      </p:sp>
      <p:sp>
        <p:nvSpPr>
          <p:cNvPr id="6" name="Espace réservé du pied de page 5">
            <a:extLst>
              <a:ext uri="{FF2B5EF4-FFF2-40B4-BE49-F238E27FC236}">
                <a16:creationId xmlns:a16="http://schemas.microsoft.com/office/drawing/2014/main" id="{84C298DC-E8AB-6113-04CF-89894DC13EC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F2B9074-3043-3250-39D8-AF38DF2DF285}"/>
              </a:ext>
            </a:extLst>
          </p:cNvPr>
          <p:cNvSpPr>
            <a:spLocks noGrp="1"/>
          </p:cNvSpPr>
          <p:nvPr>
            <p:ph type="sldNum" sz="quarter" idx="12"/>
          </p:nvPr>
        </p:nvSpPr>
        <p:spPr/>
        <p:txBody>
          <a:bodyPr/>
          <a:lstStyle/>
          <a:p>
            <a:fld id="{5615F931-3763-413A-957F-0DCE454AE8FC}" type="slidenum">
              <a:rPr lang="fr-FR" smtClean="0"/>
              <a:t>‹N°›</a:t>
            </a:fld>
            <a:endParaRPr lang="fr-FR"/>
          </a:p>
        </p:txBody>
      </p:sp>
    </p:spTree>
    <p:extLst>
      <p:ext uri="{BB962C8B-B14F-4D97-AF65-F5344CB8AC3E}">
        <p14:creationId xmlns:p14="http://schemas.microsoft.com/office/powerpoint/2010/main" val="1404649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8817BC-DA11-2F02-4596-075A9D28EAC0}"/>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426CC2C-B8D0-99E9-E085-9874DD04EC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A8882AE-937A-F135-2C2C-DA32C47EC1DA}"/>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512ABC7-F769-4164-5A44-3A625820A6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9D18CA8-5A67-0558-41EC-850EAC52015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3CBCD31-ED02-8912-99F0-042A629F066F}"/>
              </a:ext>
            </a:extLst>
          </p:cNvPr>
          <p:cNvSpPr>
            <a:spLocks noGrp="1"/>
          </p:cNvSpPr>
          <p:nvPr>
            <p:ph type="dt" sz="half" idx="10"/>
          </p:nvPr>
        </p:nvSpPr>
        <p:spPr/>
        <p:txBody>
          <a:bodyPr/>
          <a:lstStyle/>
          <a:p>
            <a:fld id="{5B1645DD-A78F-41DF-B35A-66F332B24E86}" type="datetimeFigureOut">
              <a:rPr lang="fr-FR" smtClean="0"/>
              <a:t>13/05/2024</a:t>
            </a:fld>
            <a:endParaRPr lang="fr-FR"/>
          </a:p>
        </p:txBody>
      </p:sp>
      <p:sp>
        <p:nvSpPr>
          <p:cNvPr id="8" name="Espace réservé du pied de page 7">
            <a:extLst>
              <a:ext uri="{FF2B5EF4-FFF2-40B4-BE49-F238E27FC236}">
                <a16:creationId xmlns:a16="http://schemas.microsoft.com/office/drawing/2014/main" id="{E10C8549-5E7D-8B3D-3640-DAD549A6D13A}"/>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E16B891-4E0C-175D-1143-F5F70E630719}"/>
              </a:ext>
            </a:extLst>
          </p:cNvPr>
          <p:cNvSpPr>
            <a:spLocks noGrp="1"/>
          </p:cNvSpPr>
          <p:nvPr>
            <p:ph type="sldNum" sz="quarter" idx="12"/>
          </p:nvPr>
        </p:nvSpPr>
        <p:spPr/>
        <p:txBody>
          <a:bodyPr/>
          <a:lstStyle/>
          <a:p>
            <a:fld id="{5615F931-3763-413A-957F-0DCE454AE8FC}" type="slidenum">
              <a:rPr lang="fr-FR" smtClean="0"/>
              <a:t>‹N°›</a:t>
            </a:fld>
            <a:endParaRPr lang="fr-FR"/>
          </a:p>
        </p:txBody>
      </p:sp>
    </p:spTree>
    <p:extLst>
      <p:ext uri="{BB962C8B-B14F-4D97-AF65-F5344CB8AC3E}">
        <p14:creationId xmlns:p14="http://schemas.microsoft.com/office/powerpoint/2010/main" val="545336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6BFCCA-CBA7-E580-C843-E79738B5896C}"/>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0828FB4-3054-EFA6-77B1-0217F59E3B19}"/>
              </a:ext>
            </a:extLst>
          </p:cNvPr>
          <p:cNvSpPr>
            <a:spLocks noGrp="1"/>
          </p:cNvSpPr>
          <p:nvPr>
            <p:ph type="dt" sz="half" idx="10"/>
          </p:nvPr>
        </p:nvSpPr>
        <p:spPr/>
        <p:txBody>
          <a:bodyPr/>
          <a:lstStyle/>
          <a:p>
            <a:fld id="{5B1645DD-A78F-41DF-B35A-66F332B24E86}" type="datetimeFigureOut">
              <a:rPr lang="fr-FR" smtClean="0"/>
              <a:t>13/05/2024</a:t>
            </a:fld>
            <a:endParaRPr lang="fr-FR"/>
          </a:p>
        </p:txBody>
      </p:sp>
      <p:sp>
        <p:nvSpPr>
          <p:cNvPr id="4" name="Espace réservé du pied de page 3">
            <a:extLst>
              <a:ext uri="{FF2B5EF4-FFF2-40B4-BE49-F238E27FC236}">
                <a16:creationId xmlns:a16="http://schemas.microsoft.com/office/drawing/2014/main" id="{596D915C-8C5C-5711-3A95-503E9F4F5029}"/>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F42174CA-DD49-F929-3749-701AD5478328}"/>
              </a:ext>
            </a:extLst>
          </p:cNvPr>
          <p:cNvSpPr>
            <a:spLocks noGrp="1"/>
          </p:cNvSpPr>
          <p:nvPr>
            <p:ph type="sldNum" sz="quarter" idx="12"/>
          </p:nvPr>
        </p:nvSpPr>
        <p:spPr/>
        <p:txBody>
          <a:bodyPr/>
          <a:lstStyle/>
          <a:p>
            <a:fld id="{5615F931-3763-413A-957F-0DCE454AE8FC}" type="slidenum">
              <a:rPr lang="fr-FR" smtClean="0"/>
              <a:t>‹N°›</a:t>
            </a:fld>
            <a:endParaRPr lang="fr-FR"/>
          </a:p>
        </p:txBody>
      </p:sp>
    </p:spTree>
    <p:extLst>
      <p:ext uri="{BB962C8B-B14F-4D97-AF65-F5344CB8AC3E}">
        <p14:creationId xmlns:p14="http://schemas.microsoft.com/office/powerpoint/2010/main" val="2383711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24591A6-1949-AC91-93E6-2BE5A8731CE6}"/>
              </a:ext>
            </a:extLst>
          </p:cNvPr>
          <p:cNvSpPr>
            <a:spLocks noGrp="1"/>
          </p:cNvSpPr>
          <p:nvPr>
            <p:ph type="dt" sz="half" idx="10"/>
          </p:nvPr>
        </p:nvSpPr>
        <p:spPr/>
        <p:txBody>
          <a:bodyPr/>
          <a:lstStyle/>
          <a:p>
            <a:fld id="{5B1645DD-A78F-41DF-B35A-66F332B24E86}" type="datetimeFigureOut">
              <a:rPr lang="fr-FR" smtClean="0"/>
              <a:t>13/05/2024</a:t>
            </a:fld>
            <a:endParaRPr lang="fr-FR"/>
          </a:p>
        </p:txBody>
      </p:sp>
      <p:sp>
        <p:nvSpPr>
          <p:cNvPr id="3" name="Espace réservé du pied de page 2">
            <a:extLst>
              <a:ext uri="{FF2B5EF4-FFF2-40B4-BE49-F238E27FC236}">
                <a16:creationId xmlns:a16="http://schemas.microsoft.com/office/drawing/2014/main" id="{FE89FFF6-1C25-C633-2E34-0C281FA7FEE6}"/>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3F9E5392-7E65-FEEA-FF24-4BE7CB435695}"/>
              </a:ext>
            </a:extLst>
          </p:cNvPr>
          <p:cNvSpPr>
            <a:spLocks noGrp="1"/>
          </p:cNvSpPr>
          <p:nvPr>
            <p:ph type="sldNum" sz="quarter" idx="12"/>
          </p:nvPr>
        </p:nvSpPr>
        <p:spPr/>
        <p:txBody>
          <a:bodyPr/>
          <a:lstStyle/>
          <a:p>
            <a:fld id="{5615F931-3763-413A-957F-0DCE454AE8FC}" type="slidenum">
              <a:rPr lang="fr-FR" smtClean="0"/>
              <a:t>‹N°›</a:t>
            </a:fld>
            <a:endParaRPr lang="fr-FR"/>
          </a:p>
        </p:txBody>
      </p:sp>
    </p:spTree>
    <p:extLst>
      <p:ext uri="{BB962C8B-B14F-4D97-AF65-F5344CB8AC3E}">
        <p14:creationId xmlns:p14="http://schemas.microsoft.com/office/powerpoint/2010/main" val="2038521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716EF9-AD72-D19A-F1A0-BE62E2E5A59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6F3D599-0BF5-ECBD-A6A7-0B5A0D2DBA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F8093773-9C8A-57E9-AA00-9948B99315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0E00908-B32E-EE69-32E1-8DBBB9C87A50}"/>
              </a:ext>
            </a:extLst>
          </p:cNvPr>
          <p:cNvSpPr>
            <a:spLocks noGrp="1"/>
          </p:cNvSpPr>
          <p:nvPr>
            <p:ph type="dt" sz="half" idx="10"/>
          </p:nvPr>
        </p:nvSpPr>
        <p:spPr/>
        <p:txBody>
          <a:bodyPr/>
          <a:lstStyle/>
          <a:p>
            <a:fld id="{5B1645DD-A78F-41DF-B35A-66F332B24E86}" type="datetimeFigureOut">
              <a:rPr lang="fr-FR" smtClean="0"/>
              <a:t>13/05/2024</a:t>
            </a:fld>
            <a:endParaRPr lang="fr-FR"/>
          </a:p>
        </p:txBody>
      </p:sp>
      <p:sp>
        <p:nvSpPr>
          <p:cNvPr id="6" name="Espace réservé du pied de page 5">
            <a:extLst>
              <a:ext uri="{FF2B5EF4-FFF2-40B4-BE49-F238E27FC236}">
                <a16:creationId xmlns:a16="http://schemas.microsoft.com/office/drawing/2014/main" id="{F15B6671-AF1C-189D-C176-F1D1A98BC49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396C357-D7D1-25ED-FA2E-CEF1EE1835F8}"/>
              </a:ext>
            </a:extLst>
          </p:cNvPr>
          <p:cNvSpPr>
            <a:spLocks noGrp="1"/>
          </p:cNvSpPr>
          <p:nvPr>
            <p:ph type="sldNum" sz="quarter" idx="12"/>
          </p:nvPr>
        </p:nvSpPr>
        <p:spPr/>
        <p:txBody>
          <a:bodyPr/>
          <a:lstStyle/>
          <a:p>
            <a:fld id="{5615F931-3763-413A-957F-0DCE454AE8FC}" type="slidenum">
              <a:rPr lang="fr-FR" smtClean="0"/>
              <a:t>‹N°›</a:t>
            </a:fld>
            <a:endParaRPr lang="fr-FR"/>
          </a:p>
        </p:txBody>
      </p:sp>
    </p:spTree>
    <p:extLst>
      <p:ext uri="{BB962C8B-B14F-4D97-AF65-F5344CB8AC3E}">
        <p14:creationId xmlns:p14="http://schemas.microsoft.com/office/powerpoint/2010/main" val="3004775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CC8D3F-8ADB-7E72-1EE5-06641A7EB1E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7C2FE40A-98D0-9F96-E18D-220B1FB4B8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B81D627B-C7F4-860B-6020-CAD9BEB617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4E3CECE-4073-B3E7-720A-E4B81E2DD27A}"/>
              </a:ext>
            </a:extLst>
          </p:cNvPr>
          <p:cNvSpPr>
            <a:spLocks noGrp="1"/>
          </p:cNvSpPr>
          <p:nvPr>
            <p:ph type="dt" sz="half" idx="10"/>
          </p:nvPr>
        </p:nvSpPr>
        <p:spPr/>
        <p:txBody>
          <a:bodyPr/>
          <a:lstStyle/>
          <a:p>
            <a:fld id="{5B1645DD-A78F-41DF-B35A-66F332B24E86}" type="datetimeFigureOut">
              <a:rPr lang="fr-FR" smtClean="0"/>
              <a:t>13/05/2024</a:t>
            </a:fld>
            <a:endParaRPr lang="fr-FR"/>
          </a:p>
        </p:txBody>
      </p:sp>
      <p:sp>
        <p:nvSpPr>
          <p:cNvPr id="6" name="Espace réservé du pied de page 5">
            <a:extLst>
              <a:ext uri="{FF2B5EF4-FFF2-40B4-BE49-F238E27FC236}">
                <a16:creationId xmlns:a16="http://schemas.microsoft.com/office/drawing/2014/main" id="{25E60991-9D37-D7D5-7830-A7B96E9E408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E6899C3-AB4F-5C1C-AAF6-90E53A8DD04D}"/>
              </a:ext>
            </a:extLst>
          </p:cNvPr>
          <p:cNvSpPr>
            <a:spLocks noGrp="1"/>
          </p:cNvSpPr>
          <p:nvPr>
            <p:ph type="sldNum" sz="quarter" idx="12"/>
          </p:nvPr>
        </p:nvSpPr>
        <p:spPr/>
        <p:txBody>
          <a:bodyPr/>
          <a:lstStyle/>
          <a:p>
            <a:fld id="{5615F931-3763-413A-957F-0DCE454AE8FC}" type="slidenum">
              <a:rPr lang="fr-FR" smtClean="0"/>
              <a:t>‹N°›</a:t>
            </a:fld>
            <a:endParaRPr lang="fr-FR"/>
          </a:p>
        </p:txBody>
      </p:sp>
    </p:spTree>
    <p:extLst>
      <p:ext uri="{BB962C8B-B14F-4D97-AF65-F5344CB8AC3E}">
        <p14:creationId xmlns:p14="http://schemas.microsoft.com/office/powerpoint/2010/main" val="3398802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B9E85D4-ED0E-EEF1-C1F3-FBE636CE58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832AA1E6-93AA-B6FF-4D6E-8A914E0F2F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6D52720-2A72-A4D4-51E6-5462BFD5B5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645DD-A78F-41DF-B35A-66F332B24E86}" type="datetimeFigureOut">
              <a:rPr lang="fr-FR" smtClean="0"/>
              <a:t>13/05/2024</a:t>
            </a:fld>
            <a:endParaRPr lang="fr-FR"/>
          </a:p>
        </p:txBody>
      </p:sp>
      <p:sp>
        <p:nvSpPr>
          <p:cNvPr id="5" name="Espace réservé du pied de page 4">
            <a:extLst>
              <a:ext uri="{FF2B5EF4-FFF2-40B4-BE49-F238E27FC236}">
                <a16:creationId xmlns:a16="http://schemas.microsoft.com/office/drawing/2014/main" id="{F9B5CFBE-5263-B7CD-F65F-E3EB2D20E7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0E76FCBF-DEC7-2506-1283-5D78940B6B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15F931-3763-413A-957F-0DCE454AE8FC}" type="slidenum">
              <a:rPr lang="fr-FR" smtClean="0"/>
              <a:t>‹N°›</a:t>
            </a:fld>
            <a:endParaRPr lang="fr-FR"/>
          </a:p>
        </p:txBody>
      </p:sp>
    </p:spTree>
    <p:extLst>
      <p:ext uri="{BB962C8B-B14F-4D97-AF65-F5344CB8AC3E}">
        <p14:creationId xmlns:p14="http://schemas.microsoft.com/office/powerpoint/2010/main" val="182109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E5946E35-5440-B23A-5509-1DBE41962A5A}"/>
              </a:ext>
            </a:extLst>
          </p:cNvPr>
          <p:cNvPicPr>
            <a:picLocks noChangeAspect="1"/>
          </p:cNvPicPr>
          <p:nvPr/>
        </p:nvPicPr>
        <p:blipFill>
          <a:blip r:embed="rId2"/>
          <a:stretch>
            <a:fillRect/>
          </a:stretch>
        </p:blipFill>
        <p:spPr>
          <a:xfrm>
            <a:off x="5413613" y="142031"/>
            <a:ext cx="1133954" cy="963251"/>
          </a:xfrm>
          <a:prstGeom prst="rect">
            <a:avLst/>
          </a:prstGeom>
        </p:spPr>
      </p:pic>
      <p:sp>
        <p:nvSpPr>
          <p:cNvPr id="8" name="ZoneTexte 7">
            <a:extLst>
              <a:ext uri="{FF2B5EF4-FFF2-40B4-BE49-F238E27FC236}">
                <a16:creationId xmlns:a16="http://schemas.microsoft.com/office/drawing/2014/main" id="{1AD12A7B-9088-71E8-F251-87AF0CE45BBD}"/>
              </a:ext>
            </a:extLst>
          </p:cNvPr>
          <p:cNvSpPr txBox="1"/>
          <p:nvPr/>
        </p:nvSpPr>
        <p:spPr>
          <a:xfrm>
            <a:off x="1744462" y="1303185"/>
            <a:ext cx="8531440" cy="2847126"/>
          </a:xfrm>
          <a:prstGeom prst="rect">
            <a:avLst/>
          </a:prstGeom>
          <a:noFill/>
        </p:spPr>
        <p:txBody>
          <a:bodyPr wrap="square">
            <a:spAutoFit/>
          </a:bodyPr>
          <a:lstStyle/>
          <a:p>
            <a:pPr algn="ctr">
              <a:lnSpc>
                <a:spcPct val="107000"/>
              </a:lnSpc>
              <a:spcAft>
                <a:spcPts val="800"/>
              </a:spcAft>
            </a:pPr>
            <a:r>
              <a:rPr lang="fr-FR" sz="2400" b="1" kern="1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Le scénario pédagogique : modèles théoriques et applications pratiques pour la conception des contenus</a:t>
            </a:r>
          </a:p>
          <a:p>
            <a:pPr algn="ctr">
              <a:lnSpc>
                <a:spcPct val="107000"/>
              </a:lnSpc>
              <a:spcAft>
                <a:spcPts val="800"/>
              </a:spcAft>
            </a:pPr>
            <a:r>
              <a:rPr lang="fr-FR" sz="2400" b="1" kern="1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Formation des enseignants nouvellement recrutés (2023-2024)</a:t>
            </a:r>
          </a:p>
          <a:p>
            <a:pPr algn="ctr">
              <a:lnSpc>
                <a:spcPct val="107000"/>
              </a:lnSpc>
              <a:spcAft>
                <a:spcPts val="800"/>
              </a:spcAft>
            </a:pPr>
            <a:r>
              <a:rPr lang="fr-FR" sz="2400" b="1"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Pre. AISSI RADHIA </a:t>
            </a:r>
          </a:p>
          <a:p>
            <a:pPr algn="ctr">
              <a:lnSpc>
                <a:spcPct val="107000"/>
              </a:lnSpc>
              <a:spcAft>
                <a:spcPts val="800"/>
              </a:spcAft>
            </a:pPr>
            <a:r>
              <a:rPr lang="fr-FR" sz="2400" b="1" u="sng" kern="1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r.aissi@univ-batna2.dz</a:t>
            </a:r>
            <a:endParaRPr lang="fr-FR" sz="2400" b="1" u="sng" kern="1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fr-FR" sz="2400" b="1"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Espace réservé du contenu 10">
            <a:extLst>
              <a:ext uri="{FF2B5EF4-FFF2-40B4-BE49-F238E27FC236}">
                <a16:creationId xmlns:a16="http://schemas.microsoft.com/office/drawing/2014/main" id="{78034353-ECA9-80EC-3916-204AA01FD764}"/>
              </a:ext>
            </a:extLst>
          </p:cNvPr>
          <p:cNvPicPr>
            <a:picLocks noGrp="1" noChangeAspect="1"/>
          </p:cNvPicPr>
          <p:nvPr>
            <p:ph idx="1"/>
          </p:nvPr>
        </p:nvPicPr>
        <p:blipFill>
          <a:blip r:embed="rId3"/>
          <a:stretch>
            <a:fillRect/>
          </a:stretch>
        </p:blipFill>
        <p:spPr>
          <a:xfrm>
            <a:off x="1207363" y="4150311"/>
            <a:ext cx="9605639" cy="2707689"/>
          </a:xfrm>
          <a:prstGeom prst="rect">
            <a:avLst/>
          </a:prstGeom>
        </p:spPr>
      </p:pic>
    </p:spTree>
    <p:extLst>
      <p:ext uri="{BB962C8B-B14F-4D97-AF65-F5344CB8AC3E}">
        <p14:creationId xmlns:p14="http://schemas.microsoft.com/office/powerpoint/2010/main" val="547754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13DEC0-F906-285E-2AF9-2B1BD11C119D}"/>
              </a:ext>
            </a:extLst>
          </p:cNvPr>
          <p:cNvSpPr>
            <a:spLocks noGrp="1"/>
          </p:cNvSpPr>
          <p:nvPr>
            <p:ph type="title"/>
          </p:nvPr>
        </p:nvSpPr>
        <p:spPr>
          <a:xfrm>
            <a:off x="461639" y="365125"/>
            <a:ext cx="11372295" cy="1325563"/>
          </a:xfrm>
        </p:spPr>
        <p:txBody>
          <a:bodyPr>
            <a:normAutofit fontScale="90000"/>
          </a:bodyPr>
          <a:lstStyle/>
          <a:p>
            <a:pPr algn="ctr"/>
            <a:r>
              <a:rPr lang="fr-FR" b="1" i="0" dirty="0">
                <a:solidFill>
                  <a:schemeClr val="accent5">
                    <a:lumMod val="75000"/>
                  </a:schemeClr>
                </a:solidFill>
                <a:effectLst/>
                <a:highlight>
                  <a:srgbClr val="FFFFFF"/>
                </a:highlight>
                <a:latin typeface="Times New Roman" panose="02020603050405020304" pitchFamily="18" charset="0"/>
                <a:cs typeface="Times New Roman" panose="02020603050405020304" pitchFamily="18" charset="0"/>
              </a:rPr>
              <a:t>Comment rédiger des objectifs d’apprentissage?</a:t>
            </a:r>
            <a:br>
              <a:rPr lang="fr-FR" b="1" i="0" dirty="0">
                <a:solidFill>
                  <a:schemeClr val="accent5">
                    <a:lumMod val="75000"/>
                  </a:schemeClr>
                </a:solidFill>
                <a:effectLst/>
                <a:highlight>
                  <a:srgbClr val="FFFFFF"/>
                </a:highlight>
                <a:latin typeface="Times New Roman" panose="02020603050405020304" pitchFamily="18" charset="0"/>
                <a:cs typeface="Times New Roman" panose="02020603050405020304" pitchFamily="18" charset="0"/>
              </a:rPr>
            </a:br>
            <a:endParaRPr lang="fr-FR"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AC6A90AF-2298-E75F-BB3B-8A34CF34C9C8}"/>
              </a:ext>
            </a:extLst>
          </p:cNvPr>
          <p:cNvSpPr>
            <a:spLocks noGrp="1"/>
          </p:cNvSpPr>
          <p:nvPr>
            <p:ph idx="1"/>
          </p:nvPr>
        </p:nvSpPr>
        <p:spPr/>
        <p:txBody>
          <a:bodyPr/>
          <a:lstStyle/>
          <a:p>
            <a:pPr algn="l"/>
            <a:r>
              <a:rPr lang="fr-FR" b="1" i="0" dirty="0">
                <a:solidFill>
                  <a:srgbClr val="C00000"/>
                </a:solidFill>
                <a:effectLst/>
                <a:highlight>
                  <a:srgbClr val="FFFFFF"/>
                </a:highlight>
                <a:latin typeface="Times New Roman" panose="02020603050405020304" pitchFamily="18" charset="0"/>
                <a:cs typeface="Times New Roman" panose="02020603050405020304" pitchFamily="18" charset="0"/>
              </a:rPr>
              <a:t>Objectifs généraux</a:t>
            </a:r>
            <a:endParaRPr lang="fr-FR" b="0" i="0" dirty="0">
              <a:solidFill>
                <a:srgbClr val="C00000"/>
              </a:solidFill>
              <a:effectLst/>
              <a:highlight>
                <a:srgbClr val="FFFFFF"/>
              </a:highlight>
              <a:latin typeface="Times New Roman" panose="02020603050405020304" pitchFamily="18" charset="0"/>
              <a:cs typeface="Times New Roman" panose="02020603050405020304" pitchFamily="18" charset="0"/>
            </a:endParaRPr>
          </a:p>
          <a:p>
            <a:pPr algn="l"/>
            <a:r>
              <a:rPr lang="fr-FR" b="0" i="0" dirty="0">
                <a:solidFill>
                  <a:srgbClr val="333333"/>
                </a:solidFill>
                <a:effectLst/>
                <a:highlight>
                  <a:srgbClr val="FFFFFF"/>
                </a:highlight>
                <a:latin typeface="Times New Roman" panose="02020603050405020304" pitchFamily="18" charset="0"/>
                <a:cs typeface="Times New Roman" panose="02020603050405020304" pitchFamily="18" charset="0"/>
              </a:rPr>
              <a:t>Les objectifs généraux présentent les grandes orientations sur les apprentissages à réaliser dans le cours.</a:t>
            </a:r>
          </a:p>
          <a:p>
            <a:pPr algn="l">
              <a:buFont typeface="Arial" panose="020B0604020202020204" pitchFamily="34" charset="0"/>
              <a:buChar char="•"/>
            </a:pPr>
            <a:r>
              <a:rPr lang="fr-FR" b="0" i="0" dirty="0" err="1">
                <a:solidFill>
                  <a:srgbClr val="333333"/>
                </a:solidFill>
                <a:effectLst/>
                <a:highlight>
                  <a:srgbClr val="FFFFFF"/>
                </a:highlight>
                <a:latin typeface="Times New Roman" panose="02020603050405020304" pitchFamily="18" charset="0"/>
                <a:cs typeface="Times New Roman" panose="02020603050405020304" pitchFamily="18" charset="0"/>
              </a:rPr>
              <a:t>lls</a:t>
            </a:r>
            <a:r>
              <a:rPr lang="fr-FR" b="0" i="0" dirty="0">
                <a:solidFill>
                  <a:srgbClr val="333333"/>
                </a:solidFill>
                <a:effectLst/>
                <a:highlight>
                  <a:srgbClr val="FFFFFF"/>
                </a:highlight>
                <a:latin typeface="Times New Roman" panose="02020603050405020304" pitchFamily="18" charset="0"/>
                <a:cs typeface="Times New Roman" panose="02020603050405020304" pitchFamily="18" charset="0"/>
              </a:rPr>
              <a:t> sont formulés à l’aide d’un verbe à l’infinitif (ex. : comprendre, connaître, savoir, développer, se familiariser, se sensibiliser, acquérir, etc.).</a:t>
            </a:r>
          </a:p>
          <a:p>
            <a:pPr algn="l">
              <a:buFont typeface="Arial" panose="020B0604020202020204" pitchFamily="34" charset="0"/>
              <a:buChar char="•"/>
            </a:pPr>
            <a:r>
              <a:rPr lang="fr-FR" b="0" i="0" dirty="0" err="1">
                <a:solidFill>
                  <a:srgbClr val="333333"/>
                </a:solidFill>
                <a:effectLst/>
                <a:highlight>
                  <a:srgbClr val="FFFFFF"/>
                </a:highlight>
                <a:latin typeface="Times New Roman" panose="02020603050405020304" pitchFamily="18" charset="0"/>
                <a:cs typeface="Times New Roman" panose="02020603050405020304" pitchFamily="18" charset="0"/>
              </a:rPr>
              <a:t>lls</a:t>
            </a:r>
            <a:r>
              <a:rPr lang="fr-FR" b="0" i="0" dirty="0">
                <a:solidFill>
                  <a:srgbClr val="333333"/>
                </a:solidFill>
                <a:effectLst/>
                <a:highlight>
                  <a:srgbClr val="FFFFFF"/>
                </a:highlight>
                <a:latin typeface="Times New Roman" panose="02020603050405020304" pitchFamily="18" charset="0"/>
                <a:cs typeface="Times New Roman" panose="02020603050405020304" pitchFamily="18" charset="0"/>
              </a:rPr>
              <a:t> énoncent de manière générale les connaissances à acquérir.</a:t>
            </a:r>
          </a:p>
          <a:p>
            <a:pPr algn="l">
              <a:buFont typeface="Arial" panose="020B0604020202020204" pitchFamily="34" charset="0"/>
              <a:buChar char="•"/>
            </a:pPr>
            <a:r>
              <a:rPr lang="fr-FR" b="0" i="0" dirty="0">
                <a:solidFill>
                  <a:srgbClr val="333333"/>
                </a:solidFill>
                <a:effectLst/>
                <a:highlight>
                  <a:srgbClr val="FFFFFF"/>
                </a:highlight>
                <a:latin typeface="Times New Roman" panose="02020603050405020304" pitchFamily="18" charset="0"/>
                <a:cs typeface="Times New Roman" panose="02020603050405020304" pitchFamily="18" charset="0"/>
              </a:rPr>
              <a:t>Leur nombre est approximativement de trois à cinq pour le cours, mais peut varier selon les besoins et le contexte du cours.</a:t>
            </a:r>
          </a:p>
          <a:p>
            <a:endParaRPr lang="fr-FR" dirty="0"/>
          </a:p>
        </p:txBody>
      </p:sp>
    </p:spTree>
    <p:extLst>
      <p:ext uri="{BB962C8B-B14F-4D97-AF65-F5344CB8AC3E}">
        <p14:creationId xmlns:p14="http://schemas.microsoft.com/office/powerpoint/2010/main" val="3041419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AEB1E46-F806-CA93-DB8E-C538E936AE1B}"/>
              </a:ext>
            </a:extLst>
          </p:cNvPr>
          <p:cNvSpPr>
            <a:spLocks noGrp="1"/>
          </p:cNvSpPr>
          <p:nvPr>
            <p:ph idx="1"/>
          </p:nvPr>
        </p:nvSpPr>
        <p:spPr>
          <a:xfrm>
            <a:off x="838200" y="488272"/>
            <a:ext cx="10515600" cy="6169980"/>
          </a:xfrm>
        </p:spPr>
        <p:txBody>
          <a:bodyPr>
            <a:normAutofit fontScale="92500" lnSpcReduction="20000"/>
          </a:bodyPr>
          <a:lstStyle/>
          <a:p>
            <a:pPr marL="0" indent="0" algn="l">
              <a:buNone/>
            </a:pPr>
            <a:r>
              <a:rPr lang="fr-FR" b="1" i="0" dirty="0">
                <a:solidFill>
                  <a:srgbClr val="C00000"/>
                </a:solidFill>
                <a:effectLst/>
                <a:highlight>
                  <a:srgbClr val="FFFFFF"/>
                </a:highlight>
                <a:latin typeface="Times New Roman" panose="02020603050405020304" pitchFamily="18" charset="0"/>
                <a:cs typeface="Times New Roman" panose="02020603050405020304" pitchFamily="18" charset="0"/>
              </a:rPr>
              <a:t>Objectifs spécifiques</a:t>
            </a:r>
            <a:endParaRPr lang="fr-FR" b="0" i="0" dirty="0">
              <a:solidFill>
                <a:srgbClr val="C00000"/>
              </a:solidFill>
              <a:effectLst/>
              <a:highlight>
                <a:srgbClr val="FFFFFF"/>
              </a:highlight>
              <a:latin typeface="Times New Roman" panose="02020603050405020304" pitchFamily="18" charset="0"/>
              <a:cs typeface="Times New Roman" panose="02020603050405020304" pitchFamily="18" charset="0"/>
            </a:endParaRPr>
          </a:p>
          <a:p>
            <a:pPr algn="just"/>
            <a:r>
              <a:rPr lang="fr-FR" b="0" i="0" dirty="0">
                <a:solidFill>
                  <a:srgbClr val="333333"/>
                </a:solidFill>
                <a:effectLst/>
                <a:highlight>
                  <a:srgbClr val="FFFFFF"/>
                </a:highlight>
                <a:latin typeface="Times New Roman" panose="02020603050405020304" pitchFamily="18" charset="0"/>
                <a:cs typeface="Times New Roman" panose="02020603050405020304" pitchFamily="18" charset="0"/>
              </a:rPr>
              <a:t>Les objectifs spécifiques décrivent les apprentissages que les étudiantes et les étudiants doivent atteindre à la fin d’une séance de cours, d’un module ou d’une unité d’apprentissage. Ils découlent des objectifs généraux en amenant un degré de précision supérieur.</a:t>
            </a:r>
          </a:p>
          <a:p>
            <a:pPr algn="just">
              <a:buFont typeface="Arial" panose="020B0604020202020204" pitchFamily="34" charset="0"/>
              <a:buChar char="•"/>
            </a:pPr>
            <a:r>
              <a:rPr lang="fr-FR" b="0" i="0" dirty="0">
                <a:solidFill>
                  <a:srgbClr val="333333"/>
                </a:solidFill>
                <a:effectLst/>
                <a:highlight>
                  <a:srgbClr val="FFFFFF"/>
                </a:highlight>
                <a:latin typeface="Times New Roman" panose="02020603050405020304" pitchFamily="18" charset="0"/>
                <a:cs typeface="Times New Roman" panose="02020603050405020304" pitchFamily="18" charset="0"/>
              </a:rPr>
              <a:t>Ils sont formulés à l’aide d’un </a:t>
            </a:r>
            <a:r>
              <a:rPr lang="fr-FR" b="1" i="0" dirty="0">
                <a:solidFill>
                  <a:srgbClr val="333333"/>
                </a:solidFill>
                <a:effectLst/>
                <a:highlight>
                  <a:srgbClr val="FFFFFF"/>
                </a:highlight>
                <a:latin typeface="Times New Roman" panose="02020603050405020304" pitchFamily="18" charset="0"/>
                <a:cs typeface="Times New Roman" panose="02020603050405020304" pitchFamily="18" charset="0"/>
              </a:rPr>
              <a:t>verbe d’action à l’infinitif</a:t>
            </a:r>
            <a:r>
              <a:rPr lang="fr-FR" b="0" i="0" dirty="0">
                <a:solidFill>
                  <a:srgbClr val="333333"/>
                </a:solidFill>
                <a:effectLst/>
                <a:highlight>
                  <a:srgbClr val="FFFFFF"/>
                </a:highlight>
                <a:latin typeface="Times New Roman" panose="02020603050405020304" pitchFamily="18" charset="0"/>
                <a:cs typeface="Times New Roman" panose="02020603050405020304" pitchFamily="18" charset="0"/>
              </a:rPr>
              <a:t> (ex: décrire, expliquer, appliquer, choisir, analyser, justifier, etc.).</a:t>
            </a:r>
          </a:p>
          <a:p>
            <a:pPr algn="just">
              <a:buFont typeface="Arial" panose="020B0604020202020204" pitchFamily="34" charset="0"/>
              <a:buChar char="•"/>
            </a:pPr>
            <a:r>
              <a:rPr lang="fr-FR" b="0" i="0" dirty="0">
                <a:solidFill>
                  <a:srgbClr val="333333"/>
                </a:solidFill>
                <a:effectLst/>
                <a:highlight>
                  <a:srgbClr val="FFFFFF"/>
                </a:highlight>
                <a:latin typeface="Times New Roman" panose="02020603050405020304" pitchFamily="18" charset="0"/>
                <a:cs typeface="Times New Roman" panose="02020603050405020304" pitchFamily="18" charset="0"/>
              </a:rPr>
              <a:t>Ils précisent, par un </a:t>
            </a:r>
            <a:r>
              <a:rPr lang="fr-FR" b="1" i="0" dirty="0">
                <a:solidFill>
                  <a:srgbClr val="333333"/>
                </a:solidFill>
                <a:effectLst/>
                <a:highlight>
                  <a:srgbClr val="FFFFFF"/>
                </a:highlight>
                <a:latin typeface="Times New Roman" panose="02020603050405020304" pitchFamily="18" charset="0"/>
                <a:cs typeface="Times New Roman" panose="02020603050405020304" pitchFamily="18" charset="0"/>
              </a:rPr>
              <a:t>complément</a:t>
            </a:r>
            <a:r>
              <a:rPr lang="fr-FR" b="0" i="0" dirty="0">
                <a:solidFill>
                  <a:srgbClr val="333333"/>
                </a:solidFill>
                <a:effectLst/>
                <a:highlight>
                  <a:srgbClr val="FFFFFF"/>
                </a:highlight>
                <a:latin typeface="Times New Roman" panose="02020603050405020304" pitchFamily="18" charset="0"/>
                <a:cs typeface="Times New Roman" panose="02020603050405020304" pitchFamily="18" charset="0"/>
              </a:rPr>
              <a:t>, les comportements que l’étudiante ou l’étudiant doit atteindre.</a:t>
            </a:r>
          </a:p>
          <a:p>
            <a:pPr algn="just">
              <a:buFont typeface="Arial" panose="020B0604020202020204" pitchFamily="34" charset="0"/>
              <a:buChar char="•"/>
            </a:pPr>
            <a:r>
              <a:rPr lang="fr-FR" b="0" i="0" dirty="0">
                <a:solidFill>
                  <a:srgbClr val="333333"/>
                </a:solidFill>
                <a:effectLst/>
                <a:highlight>
                  <a:srgbClr val="FFFFFF"/>
                </a:highlight>
                <a:latin typeface="Times New Roman" panose="02020603050405020304" pitchFamily="18" charset="0"/>
                <a:cs typeface="Times New Roman" panose="02020603050405020304" pitchFamily="18" charset="0"/>
              </a:rPr>
              <a:t>Ils sont exprimés </a:t>
            </a:r>
            <a:r>
              <a:rPr lang="fr-FR" b="1" i="0" dirty="0">
                <a:solidFill>
                  <a:srgbClr val="333333"/>
                </a:solidFill>
                <a:effectLst/>
                <a:highlight>
                  <a:srgbClr val="FFFFFF"/>
                </a:highlight>
                <a:latin typeface="Times New Roman" panose="02020603050405020304" pitchFamily="18" charset="0"/>
                <a:cs typeface="Times New Roman" panose="02020603050405020304" pitchFamily="18" charset="0"/>
              </a:rPr>
              <a:t>en fonction des étudiantes et des étudiants</a:t>
            </a:r>
            <a:r>
              <a:rPr lang="fr-FR" b="0" i="0" dirty="0">
                <a:solidFill>
                  <a:srgbClr val="333333"/>
                </a:solidFill>
                <a:effectLst/>
                <a:highlight>
                  <a:srgbClr val="FFFFFF"/>
                </a:highlight>
                <a:latin typeface="Times New Roman" panose="02020603050405020304" pitchFamily="18" charset="0"/>
                <a:cs typeface="Times New Roman" panose="02020603050405020304" pitchFamily="18" charset="0"/>
              </a:rPr>
              <a:t> (ex: au terme de ce module, vous serez en mesure de…)</a:t>
            </a:r>
          </a:p>
          <a:p>
            <a:pPr algn="just">
              <a:buFont typeface="Arial" panose="020B0604020202020204" pitchFamily="34" charset="0"/>
              <a:buChar char="•"/>
            </a:pPr>
            <a:r>
              <a:rPr lang="fr-FR" b="0" i="0" dirty="0">
                <a:solidFill>
                  <a:srgbClr val="333333"/>
                </a:solidFill>
                <a:effectLst/>
                <a:highlight>
                  <a:srgbClr val="FFFFFF"/>
                </a:highlight>
                <a:latin typeface="Times New Roman" panose="02020603050405020304" pitchFamily="18" charset="0"/>
                <a:cs typeface="Times New Roman" panose="02020603050405020304" pitchFamily="18" charset="0"/>
              </a:rPr>
              <a:t>Ils décrivent un comportement </a:t>
            </a:r>
            <a:r>
              <a:rPr lang="fr-FR" b="1" i="0" dirty="0">
                <a:solidFill>
                  <a:srgbClr val="333333"/>
                </a:solidFill>
                <a:effectLst/>
                <a:highlight>
                  <a:srgbClr val="FFFFFF"/>
                </a:highlight>
                <a:latin typeface="Times New Roman" panose="02020603050405020304" pitchFamily="18" charset="0"/>
                <a:cs typeface="Times New Roman" panose="02020603050405020304" pitchFamily="18" charset="0"/>
              </a:rPr>
              <a:t>observable et mesurable</a:t>
            </a:r>
            <a:r>
              <a:rPr lang="fr-FR" b="0" i="0" dirty="0">
                <a:solidFill>
                  <a:srgbClr val="333333"/>
                </a:solidFill>
                <a:effectLst/>
                <a:highlight>
                  <a:srgbClr val="FFFFFF"/>
                </a:highlight>
                <a:latin typeface="Times New Roman" panose="02020603050405020304" pitchFamily="18" charset="0"/>
                <a:cs typeface="Times New Roman" panose="02020603050405020304" pitchFamily="18" charset="0"/>
              </a:rPr>
              <a:t>.</a:t>
            </a:r>
          </a:p>
          <a:p>
            <a:pPr algn="just">
              <a:buFont typeface="Arial" panose="020B0604020202020204" pitchFamily="34" charset="0"/>
              <a:buChar char="•"/>
            </a:pPr>
            <a:r>
              <a:rPr lang="fr-FR" b="0" i="0" dirty="0">
                <a:solidFill>
                  <a:srgbClr val="333333"/>
                </a:solidFill>
                <a:effectLst/>
                <a:highlight>
                  <a:srgbClr val="FFFFFF"/>
                </a:highlight>
                <a:latin typeface="Times New Roman" panose="02020603050405020304" pitchFamily="18" charset="0"/>
                <a:cs typeface="Times New Roman" panose="02020603050405020304" pitchFamily="18" charset="0"/>
              </a:rPr>
              <a:t>Ils spécifient, si nécessaire, les </a:t>
            </a:r>
            <a:r>
              <a:rPr lang="fr-FR" b="1" i="0" dirty="0">
                <a:solidFill>
                  <a:srgbClr val="333333"/>
                </a:solidFill>
                <a:effectLst/>
                <a:highlight>
                  <a:srgbClr val="FFFFFF"/>
                </a:highlight>
                <a:latin typeface="Times New Roman" panose="02020603050405020304" pitchFamily="18" charset="0"/>
                <a:cs typeface="Times New Roman" panose="02020603050405020304" pitchFamily="18" charset="0"/>
              </a:rPr>
              <a:t>conditions de manifestation</a:t>
            </a:r>
            <a:r>
              <a:rPr lang="fr-FR" b="0" i="0" dirty="0">
                <a:solidFill>
                  <a:srgbClr val="333333"/>
                </a:solidFill>
                <a:effectLst/>
                <a:highlight>
                  <a:srgbClr val="FFFFFF"/>
                </a:highlight>
                <a:latin typeface="Times New Roman" panose="02020603050405020304" pitchFamily="18" charset="0"/>
                <a:cs typeface="Times New Roman" panose="02020603050405020304" pitchFamily="18" charset="0"/>
              </a:rPr>
              <a:t> du comportement et les </a:t>
            </a:r>
            <a:r>
              <a:rPr lang="fr-FR" b="1" i="0" dirty="0">
                <a:solidFill>
                  <a:srgbClr val="333333"/>
                </a:solidFill>
                <a:effectLst/>
                <a:highlight>
                  <a:srgbClr val="FFFFFF"/>
                </a:highlight>
                <a:latin typeface="Times New Roman" panose="02020603050405020304" pitchFamily="18" charset="0"/>
                <a:cs typeface="Times New Roman" panose="02020603050405020304" pitchFamily="18" charset="0"/>
              </a:rPr>
              <a:t>critères de réussite</a:t>
            </a:r>
            <a:r>
              <a:rPr lang="fr-FR" b="0" i="0" dirty="0">
                <a:solidFill>
                  <a:srgbClr val="333333"/>
                </a:solidFill>
                <a:effectLst/>
                <a:highlight>
                  <a:srgbClr val="FFFFFF"/>
                </a:highlight>
                <a:latin typeface="Times New Roman" panose="02020603050405020304" pitchFamily="18" charset="0"/>
                <a:cs typeface="Times New Roman" panose="02020603050405020304" pitchFamily="18" charset="0"/>
              </a:rPr>
              <a:t> de l’objectif. Cependant, ces éléments sont </a:t>
            </a:r>
            <a:r>
              <a:rPr lang="fr-FR" b="1" i="0" dirty="0">
                <a:solidFill>
                  <a:srgbClr val="333333"/>
                </a:solidFill>
                <a:effectLst/>
                <a:highlight>
                  <a:srgbClr val="FFFFFF"/>
                </a:highlight>
                <a:latin typeface="Times New Roman" panose="02020603050405020304" pitchFamily="18" charset="0"/>
                <a:cs typeface="Times New Roman" panose="02020603050405020304" pitchFamily="18" charset="0"/>
              </a:rPr>
              <a:t>facultatifs</a:t>
            </a:r>
            <a:r>
              <a:rPr lang="fr-FR" b="0" i="0" dirty="0">
                <a:solidFill>
                  <a:srgbClr val="333333"/>
                </a:solidFill>
                <a:effectLst/>
                <a:highlight>
                  <a:srgbClr val="FFFFFF"/>
                </a:highlight>
                <a:latin typeface="Times New Roman" panose="02020603050405020304" pitchFamily="18" charset="0"/>
                <a:cs typeface="Times New Roman" panose="02020603050405020304" pitchFamily="18" charset="0"/>
              </a:rPr>
              <a:t> et doivent respecter le contexte du cours.</a:t>
            </a:r>
          </a:p>
          <a:p>
            <a:pPr algn="just">
              <a:buFont typeface="Arial" panose="020B0604020202020204" pitchFamily="34" charset="0"/>
              <a:buChar char="•"/>
            </a:pPr>
            <a:r>
              <a:rPr lang="fr-FR" b="0" i="0" dirty="0">
                <a:solidFill>
                  <a:srgbClr val="333333"/>
                </a:solidFill>
                <a:effectLst/>
                <a:highlight>
                  <a:srgbClr val="FFFFFF"/>
                </a:highlight>
                <a:latin typeface="Times New Roman" panose="02020603050405020304" pitchFamily="18" charset="0"/>
                <a:cs typeface="Times New Roman" panose="02020603050405020304" pitchFamily="18" charset="0"/>
              </a:rPr>
              <a:t>Ils sont </a:t>
            </a:r>
            <a:r>
              <a:rPr lang="fr-FR" b="1" i="0" dirty="0">
                <a:solidFill>
                  <a:srgbClr val="333333"/>
                </a:solidFill>
                <a:effectLst/>
                <a:highlight>
                  <a:srgbClr val="FFFFFF"/>
                </a:highlight>
                <a:latin typeface="Times New Roman" panose="02020603050405020304" pitchFamily="18" charset="0"/>
                <a:cs typeface="Times New Roman" panose="02020603050405020304" pitchFamily="18" charset="0"/>
              </a:rPr>
              <a:t>univoques</a:t>
            </a:r>
            <a:r>
              <a:rPr lang="fr-FR" b="0" i="0" dirty="0">
                <a:solidFill>
                  <a:srgbClr val="333333"/>
                </a:solidFill>
                <a:effectLst/>
                <a:highlight>
                  <a:srgbClr val="FFFFFF"/>
                </a:highlight>
                <a:latin typeface="Times New Roman" panose="02020603050405020304" pitchFamily="18" charset="0"/>
                <a:cs typeface="Times New Roman" panose="02020603050405020304" pitchFamily="18" charset="0"/>
              </a:rPr>
              <a:t>, c’est-à-dire qu’ils ne permettent qu’une seule interprétation.</a:t>
            </a:r>
          </a:p>
          <a:p>
            <a:pPr algn="just">
              <a:buFont typeface="Arial" panose="020B0604020202020204" pitchFamily="34" charset="0"/>
              <a:buChar char="•"/>
            </a:pPr>
            <a:r>
              <a:rPr lang="fr-FR" b="0" i="0" dirty="0">
                <a:solidFill>
                  <a:srgbClr val="333333"/>
                </a:solidFill>
                <a:effectLst/>
                <a:highlight>
                  <a:srgbClr val="FFFFFF"/>
                </a:highlight>
                <a:latin typeface="Times New Roman" panose="02020603050405020304" pitchFamily="18" charset="0"/>
                <a:cs typeface="Times New Roman" panose="02020603050405020304" pitchFamily="18" charset="0"/>
              </a:rPr>
              <a:t>Leur </a:t>
            </a:r>
            <a:r>
              <a:rPr lang="fr-FR" b="1" i="0" dirty="0">
                <a:solidFill>
                  <a:srgbClr val="333333"/>
                </a:solidFill>
                <a:effectLst/>
                <a:highlight>
                  <a:srgbClr val="FFFFFF"/>
                </a:highlight>
                <a:latin typeface="Times New Roman" panose="02020603050405020304" pitchFamily="18" charset="0"/>
                <a:cs typeface="Times New Roman" panose="02020603050405020304" pitchFamily="18" charset="0"/>
              </a:rPr>
              <a:t>nombre</a:t>
            </a:r>
            <a:r>
              <a:rPr lang="fr-FR" b="0" i="0" dirty="0">
                <a:solidFill>
                  <a:srgbClr val="333333"/>
                </a:solidFill>
                <a:effectLst/>
                <a:highlight>
                  <a:srgbClr val="FFFFFF"/>
                </a:highlight>
                <a:latin typeface="Times New Roman" panose="02020603050405020304" pitchFamily="18" charset="0"/>
                <a:cs typeface="Times New Roman" panose="02020603050405020304" pitchFamily="18" charset="0"/>
              </a:rPr>
              <a:t> est approximativement de trois à cinq par objectif général.</a:t>
            </a:r>
          </a:p>
          <a:p>
            <a:endParaRPr lang="fr-FR" dirty="0"/>
          </a:p>
        </p:txBody>
      </p:sp>
    </p:spTree>
    <p:extLst>
      <p:ext uri="{BB962C8B-B14F-4D97-AF65-F5344CB8AC3E}">
        <p14:creationId xmlns:p14="http://schemas.microsoft.com/office/powerpoint/2010/main" val="643835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B20B47-57EF-13FF-756C-D6ABA16FB124}"/>
              </a:ext>
            </a:extLst>
          </p:cNvPr>
          <p:cNvSpPr>
            <a:spLocks noGrp="1"/>
          </p:cNvSpPr>
          <p:nvPr>
            <p:ph type="title"/>
          </p:nvPr>
        </p:nvSpPr>
        <p:spPr/>
        <p:txBody>
          <a:bodyPr/>
          <a:lstStyle/>
          <a:p>
            <a:pPr algn="ctr"/>
            <a:r>
              <a:rPr lang="fr-FR" b="1" dirty="0">
                <a:solidFill>
                  <a:srgbClr val="0070C0"/>
                </a:solidFill>
                <a:latin typeface="Times New Roman" panose="02020603050405020304" pitchFamily="18" charset="0"/>
                <a:cs typeface="Times New Roman" panose="02020603050405020304" pitchFamily="18" charset="0"/>
              </a:rPr>
              <a:t>Exemples d’objectifs </a:t>
            </a:r>
          </a:p>
        </p:txBody>
      </p:sp>
      <p:pic>
        <p:nvPicPr>
          <p:cNvPr id="5" name="Espace réservé du contenu 4">
            <a:extLst>
              <a:ext uri="{FF2B5EF4-FFF2-40B4-BE49-F238E27FC236}">
                <a16:creationId xmlns:a16="http://schemas.microsoft.com/office/drawing/2014/main" id="{7DCB99E4-88A5-21DF-8082-87E6844B5E78}"/>
              </a:ext>
            </a:extLst>
          </p:cNvPr>
          <p:cNvPicPr>
            <a:picLocks noGrp="1" noChangeAspect="1"/>
          </p:cNvPicPr>
          <p:nvPr>
            <p:ph idx="1"/>
          </p:nvPr>
        </p:nvPicPr>
        <p:blipFill>
          <a:blip r:embed="rId2"/>
          <a:stretch>
            <a:fillRect/>
          </a:stretch>
        </p:blipFill>
        <p:spPr>
          <a:xfrm>
            <a:off x="217988" y="1529728"/>
            <a:ext cx="6287377" cy="2191056"/>
          </a:xfrm>
        </p:spPr>
      </p:pic>
      <p:pic>
        <p:nvPicPr>
          <p:cNvPr id="7" name="Image 6">
            <a:extLst>
              <a:ext uri="{FF2B5EF4-FFF2-40B4-BE49-F238E27FC236}">
                <a16:creationId xmlns:a16="http://schemas.microsoft.com/office/drawing/2014/main" id="{F7F297DC-A836-9C5A-4CBC-4189437A28FC}"/>
              </a:ext>
            </a:extLst>
          </p:cNvPr>
          <p:cNvPicPr>
            <a:picLocks noChangeAspect="1"/>
          </p:cNvPicPr>
          <p:nvPr/>
        </p:nvPicPr>
        <p:blipFill>
          <a:blip r:embed="rId3"/>
          <a:stretch>
            <a:fillRect/>
          </a:stretch>
        </p:blipFill>
        <p:spPr>
          <a:xfrm>
            <a:off x="3664362" y="3817398"/>
            <a:ext cx="8449854" cy="2359820"/>
          </a:xfrm>
          <a:prstGeom prst="rect">
            <a:avLst/>
          </a:prstGeom>
        </p:spPr>
      </p:pic>
      <p:sp>
        <p:nvSpPr>
          <p:cNvPr id="8" name="ZoneTexte 7">
            <a:extLst>
              <a:ext uri="{FF2B5EF4-FFF2-40B4-BE49-F238E27FC236}">
                <a16:creationId xmlns:a16="http://schemas.microsoft.com/office/drawing/2014/main" id="{063F2468-D328-41EB-518A-892028936D44}"/>
              </a:ext>
            </a:extLst>
          </p:cNvPr>
          <p:cNvSpPr txBox="1"/>
          <p:nvPr/>
        </p:nvSpPr>
        <p:spPr>
          <a:xfrm>
            <a:off x="7457243" y="2625256"/>
            <a:ext cx="2432481" cy="369332"/>
          </a:xfrm>
          <a:prstGeom prst="rect">
            <a:avLst/>
          </a:prstGeom>
          <a:noFill/>
        </p:spPr>
        <p:txBody>
          <a:bodyPr wrap="square" rtlCol="0">
            <a:spAutoFit/>
          </a:bodyPr>
          <a:lstStyle/>
          <a:p>
            <a:pPr algn="ctr"/>
            <a:r>
              <a:rPr lang="fr-FR" b="1" dirty="0">
                <a:solidFill>
                  <a:srgbClr val="C00000"/>
                </a:solidFill>
                <a:latin typeface="Times New Roman" panose="02020603050405020304" pitchFamily="18" charset="0"/>
                <a:cs typeface="Times New Roman" panose="02020603050405020304" pitchFamily="18" charset="0"/>
              </a:rPr>
              <a:t>Objectifs généraux </a:t>
            </a:r>
          </a:p>
        </p:txBody>
      </p:sp>
      <p:sp>
        <p:nvSpPr>
          <p:cNvPr id="9" name="ZoneTexte 8">
            <a:extLst>
              <a:ext uri="{FF2B5EF4-FFF2-40B4-BE49-F238E27FC236}">
                <a16:creationId xmlns:a16="http://schemas.microsoft.com/office/drawing/2014/main" id="{E2C894DB-7195-D13F-87FC-BEBBEC46F0C6}"/>
              </a:ext>
            </a:extLst>
          </p:cNvPr>
          <p:cNvSpPr txBox="1"/>
          <p:nvPr/>
        </p:nvSpPr>
        <p:spPr>
          <a:xfrm>
            <a:off x="363984" y="4655351"/>
            <a:ext cx="2281561" cy="369332"/>
          </a:xfrm>
          <a:prstGeom prst="rect">
            <a:avLst/>
          </a:prstGeom>
          <a:noFill/>
        </p:spPr>
        <p:txBody>
          <a:bodyPr wrap="square" rtlCol="0">
            <a:spAutoFit/>
          </a:bodyPr>
          <a:lstStyle/>
          <a:p>
            <a:pPr algn="ctr"/>
            <a:r>
              <a:rPr lang="fr-FR" b="1" dirty="0">
                <a:solidFill>
                  <a:srgbClr val="C00000"/>
                </a:solidFill>
                <a:latin typeface="Times New Roman" panose="02020603050405020304" pitchFamily="18" charset="0"/>
                <a:cs typeface="Times New Roman" panose="02020603050405020304" pitchFamily="18" charset="0"/>
              </a:rPr>
              <a:t>Objectifs spécifiques  </a:t>
            </a:r>
          </a:p>
        </p:txBody>
      </p:sp>
      <p:sp>
        <p:nvSpPr>
          <p:cNvPr id="10" name="Flèche : gauche 9">
            <a:extLst>
              <a:ext uri="{FF2B5EF4-FFF2-40B4-BE49-F238E27FC236}">
                <a16:creationId xmlns:a16="http://schemas.microsoft.com/office/drawing/2014/main" id="{3E19F2EF-8911-26DA-2725-7E9272BB6F0A}"/>
              </a:ext>
            </a:extLst>
          </p:cNvPr>
          <p:cNvSpPr/>
          <p:nvPr/>
        </p:nvSpPr>
        <p:spPr>
          <a:xfrm>
            <a:off x="6400800" y="2716567"/>
            <a:ext cx="1278384" cy="133165"/>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 droite 10">
            <a:extLst>
              <a:ext uri="{FF2B5EF4-FFF2-40B4-BE49-F238E27FC236}">
                <a16:creationId xmlns:a16="http://schemas.microsoft.com/office/drawing/2014/main" id="{C1727917-8E70-C77B-31EE-664E438F52C0}"/>
              </a:ext>
            </a:extLst>
          </p:cNvPr>
          <p:cNvSpPr/>
          <p:nvPr/>
        </p:nvSpPr>
        <p:spPr>
          <a:xfrm>
            <a:off x="2759898" y="4755718"/>
            <a:ext cx="1020932" cy="16859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34041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46CF92-F9B2-5F70-0BF5-00E4E8287AFE}"/>
              </a:ext>
            </a:extLst>
          </p:cNvPr>
          <p:cNvSpPr>
            <a:spLocks noGrp="1"/>
          </p:cNvSpPr>
          <p:nvPr>
            <p:ph type="title"/>
          </p:nvPr>
        </p:nvSpPr>
        <p:spPr>
          <a:xfrm>
            <a:off x="838200" y="365125"/>
            <a:ext cx="10515600" cy="931015"/>
          </a:xfrm>
        </p:spPr>
        <p:txBody>
          <a:bodyPr/>
          <a:lstStyle/>
          <a:p>
            <a:pPr algn="ctr"/>
            <a:r>
              <a:rPr lang="fr-FR" b="1" dirty="0">
                <a:solidFill>
                  <a:srgbClr val="0070C0"/>
                </a:solidFill>
                <a:latin typeface="Times New Roman" panose="02020603050405020304" pitchFamily="18" charset="0"/>
                <a:cs typeface="Times New Roman" panose="02020603050405020304" pitchFamily="18" charset="0"/>
              </a:rPr>
              <a:t>Le cheminement </a:t>
            </a:r>
          </a:p>
        </p:txBody>
      </p:sp>
      <p:pic>
        <p:nvPicPr>
          <p:cNvPr id="4" name="Espace réservé du contenu 3">
            <a:extLst>
              <a:ext uri="{FF2B5EF4-FFF2-40B4-BE49-F238E27FC236}">
                <a16:creationId xmlns:a16="http://schemas.microsoft.com/office/drawing/2014/main" id="{C3213E57-559F-E2E5-5BC9-309E468B0E83}"/>
              </a:ext>
            </a:extLst>
          </p:cNvPr>
          <p:cNvPicPr>
            <a:picLocks noGrp="1" noChangeAspect="1"/>
          </p:cNvPicPr>
          <p:nvPr>
            <p:ph idx="1"/>
          </p:nvPr>
        </p:nvPicPr>
        <p:blipFill>
          <a:blip r:embed="rId2"/>
          <a:stretch>
            <a:fillRect/>
          </a:stretch>
        </p:blipFill>
        <p:spPr>
          <a:xfrm>
            <a:off x="750589" y="1171852"/>
            <a:ext cx="7079515" cy="5521911"/>
          </a:xfrm>
          <a:prstGeom prst="rect">
            <a:avLst/>
          </a:prstGeom>
        </p:spPr>
      </p:pic>
      <p:pic>
        <p:nvPicPr>
          <p:cNvPr id="5" name="Image 4">
            <a:extLst>
              <a:ext uri="{FF2B5EF4-FFF2-40B4-BE49-F238E27FC236}">
                <a16:creationId xmlns:a16="http://schemas.microsoft.com/office/drawing/2014/main" id="{ADBB29C4-B967-E58D-3C8B-6672E20786C0}"/>
              </a:ext>
            </a:extLst>
          </p:cNvPr>
          <p:cNvPicPr>
            <a:picLocks noChangeAspect="1"/>
          </p:cNvPicPr>
          <p:nvPr/>
        </p:nvPicPr>
        <p:blipFill>
          <a:blip r:embed="rId3"/>
          <a:stretch>
            <a:fillRect/>
          </a:stretch>
        </p:blipFill>
        <p:spPr>
          <a:xfrm>
            <a:off x="7825228" y="2618912"/>
            <a:ext cx="4017583" cy="2738761"/>
          </a:xfrm>
          <a:prstGeom prst="rect">
            <a:avLst/>
          </a:prstGeom>
        </p:spPr>
      </p:pic>
    </p:spTree>
    <p:extLst>
      <p:ext uri="{BB962C8B-B14F-4D97-AF65-F5344CB8AC3E}">
        <p14:creationId xmlns:p14="http://schemas.microsoft.com/office/powerpoint/2010/main" val="3157490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B6DD7D-B7F4-C0A0-F3FD-ADE9140D5BC2}"/>
              </a:ext>
            </a:extLst>
          </p:cNvPr>
          <p:cNvSpPr>
            <a:spLocks noGrp="1"/>
          </p:cNvSpPr>
          <p:nvPr>
            <p:ph type="title"/>
          </p:nvPr>
        </p:nvSpPr>
        <p:spPr/>
        <p:txBody>
          <a:bodyPr/>
          <a:lstStyle/>
          <a:p>
            <a:pPr algn="ctr"/>
            <a:r>
              <a:rPr lang="fr-FR" b="1" i="0" dirty="0">
                <a:solidFill>
                  <a:srgbClr val="0070C0"/>
                </a:solidFill>
                <a:effectLst/>
                <a:highlight>
                  <a:srgbClr val="FFFFFF"/>
                </a:highlight>
                <a:latin typeface="Times New Roman" panose="02020603050405020304" pitchFamily="18" charset="0"/>
                <a:cs typeface="Times New Roman" panose="02020603050405020304" pitchFamily="18" charset="0"/>
              </a:rPr>
              <a:t>Taxonomie des objectifs</a:t>
            </a:r>
            <a:endParaRPr lang="fr-FR" b="1" dirty="0">
              <a:solidFill>
                <a:srgbClr val="0070C0"/>
              </a:solidFill>
            </a:endParaRPr>
          </a:p>
        </p:txBody>
      </p:sp>
      <p:sp>
        <p:nvSpPr>
          <p:cNvPr id="3" name="Espace réservé du contenu 2">
            <a:extLst>
              <a:ext uri="{FF2B5EF4-FFF2-40B4-BE49-F238E27FC236}">
                <a16:creationId xmlns:a16="http://schemas.microsoft.com/office/drawing/2014/main" id="{BA30BBC9-49E9-CB0B-741E-0D2F5E451880}"/>
              </a:ext>
            </a:extLst>
          </p:cNvPr>
          <p:cNvSpPr>
            <a:spLocks noGrp="1"/>
          </p:cNvSpPr>
          <p:nvPr>
            <p:ph idx="1"/>
          </p:nvPr>
        </p:nvSpPr>
        <p:spPr>
          <a:xfrm>
            <a:off x="935854" y="1447060"/>
            <a:ext cx="10515600" cy="4863068"/>
          </a:xfrm>
        </p:spPr>
        <p:txBody>
          <a:bodyPr>
            <a:normAutofit fontScale="85000" lnSpcReduction="20000"/>
          </a:bodyPr>
          <a:lstStyle/>
          <a:p>
            <a:pPr algn="just"/>
            <a:r>
              <a:rPr lang="fr-FR" b="0" i="0" dirty="0">
                <a:solidFill>
                  <a:srgbClr val="444444"/>
                </a:solidFill>
                <a:effectLst/>
                <a:highlight>
                  <a:srgbClr val="FFFFFF"/>
                </a:highlight>
                <a:latin typeface="Times New Roman" panose="02020603050405020304" pitchFamily="18" charset="0"/>
                <a:cs typeface="Times New Roman" panose="02020603050405020304" pitchFamily="18" charset="0"/>
              </a:rPr>
              <a:t>La classification des objectifs en catégories est ce que l'on appelle la « Taxonomie des objectifs ».</a:t>
            </a:r>
          </a:p>
          <a:p>
            <a:pPr algn="just"/>
            <a:r>
              <a:rPr lang="fr-FR" b="0" i="0" dirty="0">
                <a:solidFill>
                  <a:srgbClr val="444444"/>
                </a:solidFill>
                <a:effectLst/>
                <a:highlight>
                  <a:srgbClr val="FFFFFF"/>
                </a:highlight>
                <a:latin typeface="Times New Roman" panose="02020603050405020304" pitchFamily="18" charset="0"/>
                <a:cs typeface="Times New Roman" panose="02020603050405020304" pitchFamily="18" charset="0"/>
              </a:rPr>
              <a:t>L'intérêt d’une taxonomie est qu'elle permet d'identifier la nature des capacités sollicitées par un objectif de formation et son degré de complexité. Cette information, parmi d’autres, permet d’adapter la méthode de formation.</a:t>
            </a:r>
          </a:p>
          <a:p>
            <a:pPr algn="just"/>
            <a:r>
              <a:rPr lang="fr-FR" b="0" i="0" dirty="0">
                <a:solidFill>
                  <a:srgbClr val="444444"/>
                </a:solidFill>
                <a:effectLst/>
                <a:highlight>
                  <a:srgbClr val="FFFFFF"/>
                </a:highlight>
                <a:latin typeface="Times New Roman" panose="02020603050405020304" pitchFamily="18" charset="0"/>
                <a:cs typeface="Times New Roman" panose="02020603050405020304" pitchFamily="18" charset="0"/>
              </a:rPr>
              <a:t>De ses travaux Benjamin Bloom , psychologue en éducation,  a fait émerger une classification des niveaux de pensée importants dans le processus d'apprentissage.</a:t>
            </a:r>
          </a:p>
          <a:p>
            <a:pPr algn="just"/>
            <a:r>
              <a:rPr lang="fr-FR" b="0" i="0" dirty="0">
                <a:solidFill>
                  <a:srgbClr val="444444"/>
                </a:solidFill>
                <a:effectLst/>
                <a:highlight>
                  <a:srgbClr val="FFFFFF"/>
                </a:highlight>
                <a:latin typeface="Times New Roman" panose="02020603050405020304" pitchFamily="18" charset="0"/>
                <a:cs typeface="Times New Roman" panose="02020603050405020304" pitchFamily="18" charset="0"/>
              </a:rPr>
              <a:t>Vis à vis du domaine cognitif, Bloom identifie 6 types d'activités, du plus simple au plus complexe, comprenant chacune un ou plusieurs sous-domaines :</a:t>
            </a:r>
          </a:p>
          <a:p>
            <a:pPr marL="0" indent="0" algn="just">
              <a:buNone/>
            </a:pPr>
            <a:r>
              <a:rPr lang="fr-FR" b="0" i="0" dirty="0">
                <a:effectLst/>
                <a:highlight>
                  <a:srgbClr val="FFFFFF"/>
                </a:highlight>
                <a:latin typeface="Times New Roman" panose="02020603050405020304" pitchFamily="18" charset="0"/>
                <a:cs typeface="Times New Roman" panose="02020603050405020304" pitchFamily="18" charset="0"/>
              </a:rPr>
              <a:t>Bloom fait l'hypothèse que </a:t>
            </a:r>
            <a:r>
              <a:rPr lang="fr-FR" b="0" i="0" dirty="0">
                <a:solidFill>
                  <a:srgbClr val="C00000"/>
                </a:solidFill>
                <a:effectLst/>
                <a:highlight>
                  <a:srgbClr val="FFFFFF"/>
                </a:highlight>
                <a:latin typeface="Times New Roman" panose="02020603050405020304" pitchFamily="18" charset="0"/>
                <a:cs typeface="Times New Roman" panose="02020603050405020304" pitchFamily="18" charset="0"/>
              </a:rPr>
              <a:t>les habiletés peuvent être mesurées sur un continuum allant de simple à complexe.</a:t>
            </a:r>
          </a:p>
          <a:p>
            <a:pPr algn="just"/>
            <a:r>
              <a:rPr lang="fr-FR" b="0" i="0" dirty="0">
                <a:solidFill>
                  <a:srgbClr val="444444"/>
                </a:solidFill>
                <a:effectLst/>
                <a:highlight>
                  <a:srgbClr val="FFFFFF"/>
                </a:highlight>
                <a:latin typeface="Times New Roman" panose="02020603050405020304" pitchFamily="18" charset="0"/>
                <a:cs typeface="Times New Roman" panose="02020603050405020304" pitchFamily="18" charset="0"/>
              </a:rPr>
              <a:t>La taxonomie des objectifs éducationnels de Bloom est composée des six niveaux suivants :</a:t>
            </a:r>
          </a:p>
          <a:p>
            <a:pPr marL="0" indent="0" algn="just">
              <a:buNone/>
            </a:pPr>
            <a:r>
              <a:rPr lang="fr-FR" b="0" i="0" dirty="0">
                <a:solidFill>
                  <a:srgbClr val="C00000"/>
                </a:solidFill>
                <a:effectLst/>
                <a:highlight>
                  <a:srgbClr val="FFFFFF"/>
                </a:highlight>
                <a:latin typeface="Times New Roman" panose="02020603050405020304" pitchFamily="18" charset="0"/>
                <a:cs typeface="Times New Roman" panose="02020603050405020304" pitchFamily="18" charset="0"/>
              </a:rPr>
              <a:t>la connaissance, la compréhension, l'application, l'analyse, la synthèse et l’évaluation.</a:t>
            </a:r>
          </a:p>
          <a:p>
            <a:endParaRPr lang="fr-FR" dirty="0"/>
          </a:p>
        </p:txBody>
      </p:sp>
    </p:spTree>
    <p:extLst>
      <p:ext uri="{BB962C8B-B14F-4D97-AF65-F5344CB8AC3E}">
        <p14:creationId xmlns:p14="http://schemas.microsoft.com/office/powerpoint/2010/main" val="3427677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EFBFFC-2148-8455-30D5-23E46F833563}"/>
              </a:ext>
            </a:extLst>
          </p:cNvPr>
          <p:cNvSpPr>
            <a:spLocks noGrp="1"/>
          </p:cNvSpPr>
          <p:nvPr>
            <p:ph type="title"/>
          </p:nvPr>
        </p:nvSpPr>
        <p:spPr/>
        <p:txBody>
          <a:bodyPr/>
          <a:lstStyle/>
          <a:p>
            <a:pPr algn="ctr"/>
            <a:r>
              <a:rPr lang="fr-FR" b="1" dirty="0">
                <a:solidFill>
                  <a:srgbClr val="0070C0"/>
                </a:solidFill>
                <a:latin typeface="Times New Roman" panose="02020603050405020304" pitchFamily="18" charset="0"/>
                <a:cs typeface="Times New Roman" panose="02020603050405020304" pitchFamily="18" charset="0"/>
              </a:rPr>
              <a:t>La taxonomie de BLOOM </a:t>
            </a:r>
          </a:p>
        </p:txBody>
      </p:sp>
      <p:pic>
        <p:nvPicPr>
          <p:cNvPr id="4" name="Espace réservé du contenu 3">
            <a:extLst>
              <a:ext uri="{FF2B5EF4-FFF2-40B4-BE49-F238E27FC236}">
                <a16:creationId xmlns:a16="http://schemas.microsoft.com/office/drawing/2014/main" id="{FDC2FC5C-3B9C-A636-586E-81F65B5A8CBA}"/>
              </a:ext>
            </a:extLst>
          </p:cNvPr>
          <p:cNvPicPr>
            <a:picLocks noGrp="1" noChangeAspect="1"/>
          </p:cNvPicPr>
          <p:nvPr>
            <p:ph idx="1"/>
          </p:nvPr>
        </p:nvPicPr>
        <p:blipFill>
          <a:blip r:embed="rId2"/>
          <a:stretch>
            <a:fillRect/>
          </a:stretch>
        </p:blipFill>
        <p:spPr>
          <a:xfrm>
            <a:off x="1056443" y="1690687"/>
            <a:ext cx="9871969" cy="4949809"/>
          </a:xfrm>
          <a:prstGeom prst="rect">
            <a:avLst/>
          </a:prstGeom>
        </p:spPr>
      </p:pic>
    </p:spTree>
    <p:extLst>
      <p:ext uri="{BB962C8B-B14F-4D97-AF65-F5344CB8AC3E}">
        <p14:creationId xmlns:p14="http://schemas.microsoft.com/office/powerpoint/2010/main" val="3429051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20DF97-0B15-D7D0-C926-6CBB11A1AF44}"/>
              </a:ext>
            </a:extLst>
          </p:cNvPr>
          <p:cNvSpPr>
            <a:spLocks noGrp="1"/>
          </p:cNvSpPr>
          <p:nvPr>
            <p:ph type="title"/>
          </p:nvPr>
        </p:nvSpPr>
        <p:spPr/>
        <p:txBody>
          <a:bodyPr/>
          <a:lstStyle/>
          <a:p>
            <a:pPr algn="ctr"/>
            <a:r>
              <a:rPr lang="fr-FR" b="1" dirty="0">
                <a:solidFill>
                  <a:srgbClr val="0070C0"/>
                </a:solidFill>
                <a:latin typeface="Times New Roman" panose="02020603050405020304" pitchFamily="18" charset="0"/>
                <a:cs typeface="Times New Roman" panose="02020603050405020304" pitchFamily="18" charset="0"/>
              </a:rPr>
              <a:t>Faire le bon choix </a:t>
            </a:r>
          </a:p>
        </p:txBody>
      </p:sp>
      <p:pic>
        <p:nvPicPr>
          <p:cNvPr id="4" name="Espace réservé du contenu 3">
            <a:extLst>
              <a:ext uri="{FF2B5EF4-FFF2-40B4-BE49-F238E27FC236}">
                <a16:creationId xmlns:a16="http://schemas.microsoft.com/office/drawing/2014/main" id="{15595A41-B89B-BF3A-1676-9DDD34535BE9}"/>
              </a:ext>
            </a:extLst>
          </p:cNvPr>
          <p:cNvPicPr>
            <a:picLocks noGrp="1" noChangeAspect="1"/>
          </p:cNvPicPr>
          <p:nvPr>
            <p:ph idx="1"/>
          </p:nvPr>
        </p:nvPicPr>
        <p:blipFill>
          <a:blip r:embed="rId2"/>
          <a:stretch>
            <a:fillRect/>
          </a:stretch>
        </p:blipFill>
        <p:spPr>
          <a:xfrm>
            <a:off x="1473692" y="1825625"/>
            <a:ext cx="9445841" cy="4667250"/>
          </a:xfrm>
          <a:prstGeom prst="rect">
            <a:avLst/>
          </a:prstGeom>
        </p:spPr>
      </p:pic>
    </p:spTree>
    <p:extLst>
      <p:ext uri="{BB962C8B-B14F-4D97-AF65-F5344CB8AC3E}">
        <p14:creationId xmlns:p14="http://schemas.microsoft.com/office/powerpoint/2010/main" val="3670014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318BDE-D606-AC0F-438F-4E0EC843C043}"/>
              </a:ext>
            </a:extLst>
          </p:cNvPr>
          <p:cNvSpPr>
            <a:spLocks noGrp="1"/>
          </p:cNvSpPr>
          <p:nvPr>
            <p:ph type="title"/>
          </p:nvPr>
        </p:nvSpPr>
        <p:spPr/>
        <p:txBody>
          <a:bodyPr>
            <a:normAutofit/>
          </a:bodyPr>
          <a:lstStyle/>
          <a:p>
            <a:pPr algn="ctr"/>
            <a:r>
              <a:rPr lang="fr-FR" sz="4000" b="1" dirty="0">
                <a:solidFill>
                  <a:srgbClr val="0070C0"/>
                </a:solidFill>
                <a:highlight>
                  <a:srgbClr val="FFFFFF"/>
                </a:highlight>
                <a:latin typeface="Times New Roman" panose="02020603050405020304" pitchFamily="18" charset="0"/>
                <a:cs typeface="Times New Roman" panose="02020603050405020304" pitchFamily="18" charset="0"/>
              </a:rPr>
              <a:t>E</a:t>
            </a:r>
            <a:r>
              <a:rPr lang="fr-FR" sz="4000" b="1" i="0" dirty="0">
                <a:solidFill>
                  <a:srgbClr val="0070C0"/>
                </a:solidFill>
                <a:effectLst/>
                <a:highlight>
                  <a:srgbClr val="FFFFFF"/>
                </a:highlight>
                <a:latin typeface="Times New Roman" panose="02020603050405020304" pitchFamily="18" charset="0"/>
                <a:cs typeface="Times New Roman" panose="02020603050405020304" pitchFamily="18" charset="0"/>
              </a:rPr>
              <a:t>xemples d’objectifs pédagogiques concrets et pertinents</a:t>
            </a:r>
            <a:endParaRPr lang="fr-FR" sz="4000" b="1" dirty="0">
              <a:solidFill>
                <a:srgbClr val="0070C0"/>
              </a:solidFill>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7212D31B-EEC1-7187-BB1F-8DEF0D583004}"/>
              </a:ext>
            </a:extLst>
          </p:cNvPr>
          <p:cNvSpPr>
            <a:spLocks noGrp="1"/>
          </p:cNvSpPr>
          <p:nvPr>
            <p:ph idx="1"/>
          </p:nvPr>
        </p:nvSpPr>
        <p:spPr/>
        <p:txBody>
          <a:bodyPr>
            <a:normAutofit/>
          </a:bodyPr>
          <a:lstStyle/>
          <a:p>
            <a:pPr algn="l">
              <a:buFont typeface="+mj-lt"/>
              <a:buAutoNum type="arabicPeriod"/>
            </a:pPr>
            <a:r>
              <a:rPr lang="fr-FR" b="0" i="0" dirty="0">
                <a:solidFill>
                  <a:srgbClr val="222831"/>
                </a:solidFill>
                <a:effectLst/>
                <a:highlight>
                  <a:srgbClr val="FFFFFF"/>
                </a:highlight>
                <a:latin typeface="Roboto" panose="02000000000000000000" pitchFamily="2" charset="0"/>
              </a:rPr>
              <a:t> </a:t>
            </a:r>
            <a:r>
              <a:rPr lang="fr-FR" b="0" i="0" dirty="0">
                <a:solidFill>
                  <a:srgbClr val="222831"/>
                </a:solidFill>
                <a:effectLst/>
                <a:highlight>
                  <a:srgbClr val="FFFFFF"/>
                </a:highlight>
                <a:latin typeface="Times New Roman" panose="02020603050405020304" pitchFamily="18" charset="0"/>
                <a:cs typeface="Times New Roman" panose="02020603050405020304" pitchFamily="18" charset="0"/>
              </a:rPr>
              <a:t>Pour le niveau de mémorisation : une formation pour une nouvelle personne employée qui porte sur l’organigramme de l’organisation: </a:t>
            </a:r>
            <a:r>
              <a:rPr lang="fr-FR" b="1" i="0" dirty="0">
                <a:solidFill>
                  <a:srgbClr val="C00000"/>
                </a:solidFill>
                <a:effectLst/>
                <a:highlight>
                  <a:srgbClr val="FFFFFF"/>
                </a:highlight>
                <a:latin typeface="Times New Roman" panose="02020603050405020304" pitchFamily="18" charset="0"/>
                <a:cs typeface="Times New Roman" panose="02020603050405020304" pitchFamily="18" charset="0"/>
              </a:rPr>
              <a:t>Identifier</a:t>
            </a:r>
            <a:r>
              <a:rPr lang="fr-FR" b="0" i="0" dirty="0">
                <a:solidFill>
                  <a:srgbClr val="222831"/>
                </a:solidFill>
                <a:effectLst/>
                <a:highlight>
                  <a:srgbClr val="FFFFFF"/>
                </a:highlight>
                <a:latin typeface="Times New Roman" panose="02020603050405020304" pitchFamily="18" charset="0"/>
                <a:cs typeface="Times New Roman" panose="02020603050405020304" pitchFamily="18" charset="0"/>
              </a:rPr>
              <a:t> les composantes d’un rôle et </a:t>
            </a:r>
            <a:r>
              <a:rPr lang="fr-FR" b="1" i="0" dirty="0">
                <a:solidFill>
                  <a:srgbClr val="C00000"/>
                </a:solidFill>
                <a:effectLst/>
                <a:highlight>
                  <a:srgbClr val="FFFFFF"/>
                </a:highlight>
                <a:latin typeface="Times New Roman" panose="02020603050405020304" pitchFamily="18" charset="0"/>
                <a:cs typeface="Times New Roman" panose="02020603050405020304" pitchFamily="18" charset="0"/>
              </a:rPr>
              <a:t>Distinguer</a:t>
            </a:r>
            <a:r>
              <a:rPr lang="fr-FR" b="0" i="0" dirty="0">
                <a:solidFill>
                  <a:srgbClr val="222831"/>
                </a:solidFill>
                <a:effectLst/>
                <a:highlight>
                  <a:srgbClr val="FFFFFF"/>
                </a:highlight>
                <a:latin typeface="Times New Roman" panose="02020603050405020304" pitchFamily="18" charset="0"/>
                <a:cs typeface="Times New Roman" panose="02020603050405020304" pitchFamily="18" charset="0"/>
              </a:rPr>
              <a:t> les responsabilités</a:t>
            </a:r>
          </a:p>
          <a:p>
            <a:pPr algn="l">
              <a:buFont typeface="+mj-lt"/>
              <a:buAutoNum type="arabicPeriod"/>
            </a:pPr>
            <a:r>
              <a:rPr lang="fr-FR" b="0" i="0" dirty="0">
                <a:solidFill>
                  <a:srgbClr val="222831"/>
                </a:solidFill>
                <a:effectLst/>
                <a:highlight>
                  <a:srgbClr val="FFFFFF"/>
                </a:highlight>
                <a:latin typeface="Times New Roman" panose="02020603050405020304" pitchFamily="18" charset="0"/>
                <a:cs typeface="Times New Roman" panose="02020603050405020304" pitchFamily="18" charset="0"/>
              </a:rPr>
              <a:t> Pour le niveau de compréhension : une formation sur un changement de procédure dans une entreprise : </a:t>
            </a:r>
            <a:r>
              <a:rPr lang="fr-FR" b="1" i="0" dirty="0">
                <a:solidFill>
                  <a:srgbClr val="C00000"/>
                </a:solidFill>
                <a:effectLst/>
                <a:highlight>
                  <a:srgbClr val="FFFFFF"/>
                </a:highlight>
                <a:latin typeface="Times New Roman" panose="02020603050405020304" pitchFamily="18" charset="0"/>
                <a:cs typeface="Times New Roman" panose="02020603050405020304" pitchFamily="18" charset="0"/>
              </a:rPr>
              <a:t>Choisir</a:t>
            </a:r>
            <a:r>
              <a:rPr lang="fr-FR" b="0" i="0" dirty="0">
                <a:solidFill>
                  <a:srgbClr val="222831"/>
                </a:solidFill>
                <a:effectLst/>
                <a:highlight>
                  <a:srgbClr val="FFFFFF"/>
                </a:highlight>
                <a:latin typeface="Times New Roman" panose="02020603050405020304" pitchFamily="18" charset="0"/>
                <a:cs typeface="Times New Roman" panose="02020603050405020304" pitchFamily="18" charset="0"/>
              </a:rPr>
              <a:t> la procédure appropriée selon le contexte et </a:t>
            </a:r>
            <a:r>
              <a:rPr lang="fr-FR" b="1" i="0" dirty="0">
                <a:solidFill>
                  <a:srgbClr val="C00000"/>
                </a:solidFill>
                <a:effectLst/>
                <a:highlight>
                  <a:srgbClr val="FFFFFF"/>
                </a:highlight>
                <a:latin typeface="Times New Roman" panose="02020603050405020304" pitchFamily="18" charset="0"/>
                <a:cs typeface="Times New Roman" panose="02020603050405020304" pitchFamily="18" charset="0"/>
              </a:rPr>
              <a:t>interpréter</a:t>
            </a:r>
            <a:r>
              <a:rPr lang="fr-FR" b="0" i="0" dirty="0">
                <a:solidFill>
                  <a:srgbClr val="222831"/>
                </a:solidFill>
                <a:effectLst/>
                <a:highlight>
                  <a:srgbClr val="FFFFFF"/>
                </a:highlight>
                <a:latin typeface="Times New Roman" panose="02020603050405020304" pitchFamily="18" charset="0"/>
                <a:cs typeface="Times New Roman" panose="02020603050405020304" pitchFamily="18" charset="0"/>
              </a:rPr>
              <a:t> les données.</a:t>
            </a:r>
          </a:p>
          <a:p>
            <a:pPr algn="l">
              <a:buFont typeface="+mj-lt"/>
              <a:buAutoNum type="arabicPeriod"/>
            </a:pPr>
            <a:r>
              <a:rPr lang="fr-FR" b="0" i="0" dirty="0">
                <a:solidFill>
                  <a:srgbClr val="222831"/>
                </a:solidFill>
                <a:effectLst/>
                <a:highlight>
                  <a:srgbClr val="FFFFFF"/>
                </a:highlight>
                <a:latin typeface="Times New Roman" panose="02020603050405020304" pitchFamily="18" charset="0"/>
                <a:cs typeface="Times New Roman" panose="02020603050405020304" pitchFamily="18" charset="0"/>
              </a:rPr>
              <a:t> Pour le niveau de l’application : une formation qui touche au développement d’une nouvelle compétence : </a:t>
            </a:r>
            <a:r>
              <a:rPr lang="fr-FR" b="1" i="0" dirty="0">
                <a:solidFill>
                  <a:srgbClr val="C00000"/>
                </a:solidFill>
                <a:effectLst/>
                <a:highlight>
                  <a:srgbClr val="FFFFFF"/>
                </a:highlight>
                <a:latin typeface="Times New Roman" panose="02020603050405020304" pitchFamily="18" charset="0"/>
                <a:cs typeface="Times New Roman" panose="02020603050405020304" pitchFamily="18" charset="0"/>
              </a:rPr>
              <a:t>Déterminer</a:t>
            </a:r>
            <a:r>
              <a:rPr lang="fr-FR" b="0" i="0" dirty="0">
                <a:solidFill>
                  <a:srgbClr val="222831"/>
                </a:solidFill>
                <a:effectLst/>
                <a:highlight>
                  <a:srgbClr val="FFFFFF"/>
                </a:highlight>
                <a:latin typeface="Times New Roman" panose="02020603050405020304" pitchFamily="18" charset="0"/>
                <a:cs typeface="Times New Roman" panose="02020603050405020304" pitchFamily="18" charset="0"/>
              </a:rPr>
              <a:t> les étapes à suivre lors d’une situation précise et </a:t>
            </a:r>
            <a:r>
              <a:rPr lang="fr-FR" b="1" i="0" dirty="0">
                <a:solidFill>
                  <a:srgbClr val="C00000"/>
                </a:solidFill>
                <a:effectLst/>
                <a:highlight>
                  <a:srgbClr val="FFFFFF"/>
                </a:highlight>
                <a:latin typeface="Times New Roman" panose="02020603050405020304" pitchFamily="18" charset="0"/>
                <a:cs typeface="Times New Roman" panose="02020603050405020304" pitchFamily="18" charset="0"/>
              </a:rPr>
              <a:t>produire</a:t>
            </a:r>
            <a:r>
              <a:rPr lang="fr-FR" b="0" i="0" dirty="0">
                <a:solidFill>
                  <a:srgbClr val="222831"/>
                </a:solidFill>
                <a:effectLst/>
                <a:highlight>
                  <a:srgbClr val="FFFFFF"/>
                </a:highlight>
                <a:latin typeface="Times New Roman" panose="02020603050405020304" pitchFamily="18" charset="0"/>
                <a:cs typeface="Times New Roman" panose="02020603050405020304" pitchFamily="18" charset="0"/>
              </a:rPr>
              <a:t> un rapport de suivi</a:t>
            </a:r>
            <a:r>
              <a:rPr lang="fr-FR" b="0" i="0" dirty="0">
                <a:solidFill>
                  <a:srgbClr val="222831"/>
                </a:solidFill>
                <a:effectLst/>
                <a:highlight>
                  <a:srgbClr val="FFFFFF"/>
                </a:highlight>
                <a:latin typeface="Roboto" panose="02000000000000000000" pitchFamily="2" charset="0"/>
              </a:rPr>
              <a:t>.</a:t>
            </a:r>
          </a:p>
          <a:p>
            <a:endParaRPr lang="fr-FR" dirty="0"/>
          </a:p>
        </p:txBody>
      </p:sp>
    </p:spTree>
    <p:extLst>
      <p:ext uri="{BB962C8B-B14F-4D97-AF65-F5344CB8AC3E}">
        <p14:creationId xmlns:p14="http://schemas.microsoft.com/office/powerpoint/2010/main" val="767848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es Verbes de la taxonomie de Bloom">
            <a:extLst>
              <a:ext uri="{FF2B5EF4-FFF2-40B4-BE49-F238E27FC236}">
                <a16:creationId xmlns:a16="http://schemas.microsoft.com/office/drawing/2014/main" id="{23634CDA-3EE1-56B7-F039-D2A828E1C14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1034" y="1825625"/>
            <a:ext cx="10537794" cy="4351338"/>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272466C6-5D4C-56F1-921A-2647B0F3475B}"/>
              </a:ext>
            </a:extLst>
          </p:cNvPr>
          <p:cNvSpPr txBox="1"/>
          <p:nvPr/>
        </p:nvSpPr>
        <p:spPr>
          <a:xfrm>
            <a:off x="3712291" y="681037"/>
            <a:ext cx="4995278" cy="769441"/>
          </a:xfrm>
          <a:prstGeom prst="rect">
            <a:avLst/>
          </a:prstGeom>
          <a:noFill/>
        </p:spPr>
        <p:txBody>
          <a:bodyPr wrap="none" rtlCol="0">
            <a:spAutoFit/>
          </a:bodyPr>
          <a:lstStyle/>
          <a:p>
            <a:pPr algn="ctr"/>
            <a:r>
              <a:rPr lang="fr-FR" sz="4400" b="1" dirty="0">
                <a:solidFill>
                  <a:srgbClr val="0070C0"/>
                </a:solidFill>
                <a:latin typeface="Times New Roman" panose="02020603050405020304" pitchFamily="18" charset="0"/>
                <a:cs typeface="Times New Roman" panose="02020603050405020304" pitchFamily="18" charset="0"/>
              </a:rPr>
              <a:t>Les verbes d’action </a:t>
            </a:r>
          </a:p>
        </p:txBody>
      </p:sp>
    </p:spTree>
    <p:extLst>
      <p:ext uri="{BB962C8B-B14F-4D97-AF65-F5344CB8AC3E}">
        <p14:creationId xmlns:p14="http://schemas.microsoft.com/office/powerpoint/2010/main" val="4130361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D3C99132-DA57-A84E-17BB-3B52CB43A053}"/>
              </a:ext>
            </a:extLst>
          </p:cNvPr>
          <p:cNvPicPr>
            <a:picLocks noGrp="1" noChangeAspect="1"/>
          </p:cNvPicPr>
          <p:nvPr>
            <p:ph idx="1"/>
          </p:nvPr>
        </p:nvPicPr>
        <p:blipFill>
          <a:blip r:embed="rId2"/>
          <a:stretch>
            <a:fillRect/>
          </a:stretch>
        </p:blipFill>
        <p:spPr>
          <a:xfrm>
            <a:off x="337350" y="0"/>
            <a:ext cx="11114843" cy="6658252"/>
          </a:xfrm>
        </p:spPr>
      </p:pic>
    </p:spTree>
    <p:extLst>
      <p:ext uri="{BB962C8B-B14F-4D97-AF65-F5344CB8AC3E}">
        <p14:creationId xmlns:p14="http://schemas.microsoft.com/office/powerpoint/2010/main" val="1927509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EB8636-2553-A7CC-B410-4FC69F472864}"/>
              </a:ext>
            </a:extLst>
          </p:cNvPr>
          <p:cNvSpPr>
            <a:spLocks noGrp="1"/>
          </p:cNvSpPr>
          <p:nvPr>
            <p:ph type="ctrTitle"/>
          </p:nvPr>
        </p:nvSpPr>
        <p:spPr>
          <a:xfrm>
            <a:off x="346228" y="2382993"/>
            <a:ext cx="11203619" cy="2387600"/>
          </a:xfrm>
        </p:spPr>
        <p:txBody>
          <a:bodyPr>
            <a:normAutofit fontScale="90000"/>
          </a:bodyPr>
          <a:lstStyle/>
          <a:p>
            <a:r>
              <a:rPr lang="fr-FR" b="1" dirty="0">
                <a:solidFill>
                  <a:srgbClr val="0070C0"/>
                </a:solidFill>
                <a:latin typeface="Times New Roman" panose="02020603050405020304" pitchFamily="18" charset="0"/>
                <a:cs typeface="Times New Roman" panose="02020603050405020304" pitchFamily="18" charset="0"/>
              </a:rPr>
              <a:t>Le scénario pédagogique </a:t>
            </a:r>
            <a:br>
              <a:rPr lang="fr-FR" dirty="0"/>
            </a:br>
            <a:br>
              <a:rPr lang="fr-FR" dirty="0"/>
            </a:br>
            <a:r>
              <a:rPr lang="fr-FR" dirty="0">
                <a:solidFill>
                  <a:srgbClr val="C00000"/>
                </a:solidFill>
                <a:latin typeface="Times New Roman" panose="02020603050405020304" pitchFamily="18" charset="0"/>
                <a:cs typeface="Times New Roman" panose="02020603050405020304" pitchFamily="18" charset="0"/>
              </a:rPr>
              <a:t>C’est formaliser par écrit le déroulement d’une intervention </a:t>
            </a:r>
            <a:br>
              <a:rPr lang="fr-FR" dirty="0">
                <a:solidFill>
                  <a:srgbClr val="C00000"/>
                </a:solidFill>
                <a:latin typeface="Times New Roman" panose="02020603050405020304" pitchFamily="18" charset="0"/>
                <a:cs typeface="Times New Roman" panose="02020603050405020304" pitchFamily="18" charset="0"/>
              </a:rPr>
            </a:br>
            <a:r>
              <a:rPr lang="fr-FR" dirty="0">
                <a:solidFill>
                  <a:srgbClr val="C00000"/>
                </a:solidFill>
                <a:latin typeface="Times New Roman" panose="02020603050405020304" pitchFamily="18" charset="0"/>
                <a:cs typeface="Times New Roman" panose="02020603050405020304" pitchFamily="18" charset="0"/>
              </a:rPr>
              <a:t>pédagogique</a:t>
            </a:r>
          </a:p>
        </p:txBody>
      </p:sp>
      <p:pic>
        <p:nvPicPr>
          <p:cNvPr id="4" name="Image 3">
            <a:extLst>
              <a:ext uri="{FF2B5EF4-FFF2-40B4-BE49-F238E27FC236}">
                <a16:creationId xmlns:a16="http://schemas.microsoft.com/office/drawing/2014/main" id="{E4C1E540-B599-C34E-D579-F89F50408B5D}"/>
              </a:ext>
            </a:extLst>
          </p:cNvPr>
          <p:cNvPicPr>
            <a:picLocks noChangeAspect="1"/>
          </p:cNvPicPr>
          <p:nvPr/>
        </p:nvPicPr>
        <p:blipFill>
          <a:blip r:embed="rId2"/>
          <a:stretch>
            <a:fillRect/>
          </a:stretch>
        </p:blipFill>
        <p:spPr>
          <a:xfrm rot="19538713">
            <a:off x="9161512" y="4565121"/>
            <a:ext cx="2346824" cy="1692090"/>
          </a:xfrm>
          <a:prstGeom prst="rect">
            <a:avLst/>
          </a:prstGeom>
        </p:spPr>
      </p:pic>
      <p:pic>
        <p:nvPicPr>
          <p:cNvPr id="5" name="Image 4">
            <a:extLst>
              <a:ext uri="{FF2B5EF4-FFF2-40B4-BE49-F238E27FC236}">
                <a16:creationId xmlns:a16="http://schemas.microsoft.com/office/drawing/2014/main" id="{005AC560-0385-5264-16C1-1481C6E88A70}"/>
              </a:ext>
            </a:extLst>
          </p:cNvPr>
          <p:cNvPicPr>
            <a:picLocks noChangeAspect="1"/>
          </p:cNvPicPr>
          <p:nvPr/>
        </p:nvPicPr>
        <p:blipFill>
          <a:blip r:embed="rId3"/>
          <a:stretch>
            <a:fillRect/>
          </a:stretch>
        </p:blipFill>
        <p:spPr>
          <a:xfrm rot="1537446">
            <a:off x="228065" y="4672927"/>
            <a:ext cx="2733675" cy="1676400"/>
          </a:xfrm>
          <a:prstGeom prst="rect">
            <a:avLst/>
          </a:prstGeom>
        </p:spPr>
      </p:pic>
    </p:spTree>
    <p:extLst>
      <p:ext uri="{BB962C8B-B14F-4D97-AF65-F5344CB8AC3E}">
        <p14:creationId xmlns:p14="http://schemas.microsoft.com/office/powerpoint/2010/main" val="3163197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689968-17CE-7A33-C52C-56C57A5AED97}"/>
              </a:ext>
            </a:extLst>
          </p:cNvPr>
          <p:cNvSpPr>
            <a:spLocks noGrp="1"/>
          </p:cNvSpPr>
          <p:nvPr>
            <p:ph type="title"/>
          </p:nvPr>
        </p:nvSpPr>
        <p:spPr/>
        <p:txBody>
          <a:bodyPr/>
          <a:lstStyle/>
          <a:p>
            <a:pPr algn="ctr"/>
            <a:r>
              <a:rPr lang="fr-FR" b="1" dirty="0">
                <a:solidFill>
                  <a:srgbClr val="0070C0"/>
                </a:solidFill>
                <a:latin typeface="Times New Roman" panose="02020603050405020304" pitchFamily="18" charset="0"/>
                <a:cs typeface="Times New Roman" panose="02020603050405020304" pitchFamily="18" charset="0"/>
              </a:rPr>
              <a:t>En résumé </a:t>
            </a:r>
          </a:p>
        </p:txBody>
      </p:sp>
      <p:sp>
        <p:nvSpPr>
          <p:cNvPr id="3" name="Espace réservé du contenu 2">
            <a:extLst>
              <a:ext uri="{FF2B5EF4-FFF2-40B4-BE49-F238E27FC236}">
                <a16:creationId xmlns:a16="http://schemas.microsoft.com/office/drawing/2014/main" id="{996AB1DE-C0C5-E297-7A10-DF42D4DA3347}"/>
              </a:ext>
            </a:extLst>
          </p:cNvPr>
          <p:cNvSpPr>
            <a:spLocks noGrp="1"/>
          </p:cNvSpPr>
          <p:nvPr>
            <p:ph idx="1"/>
          </p:nvPr>
        </p:nvSpPr>
        <p:spPr/>
        <p:txBody>
          <a:bodyPr/>
          <a:lstStyle/>
          <a:p>
            <a:pPr marL="0" indent="0" algn="ctr">
              <a:buNone/>
            </a:pPr>
            <a:endParaRPr lang="fr-FR" b="1" dirty="0">
              <a:solidFill>
                <a:srgbClr val="C00000"/>
              </a:solidFill>
              <a:highlight>
                <a:srgbClr val="FFFFFF"/>
              </a:highlight>
              <a:latin typeface="Times New Roman" panose="02020603050405020304" pitchFamily="18" charset="0"/>
              <a:cs typeface="Times New Roman" panose="02020603050405020304" pitchFamily="18" charset="0"/>
            </a:endParaRPr>
          </a:p>
          <a:p>
            <a:pPr marL="0" indent="0" algn="ctr">
              <a:buNone/>
            </a:pPr>
            <a:endParaRPr lang="fr-FR" b="1" i="0" dirty="0">
              <a:solidFill>
                <a:srgbClr val="C00000"/>
              </a:solidFill>
              <a:effectLst/>
              <a:highlight>
                <a:srgbClr val="FFFFFF"/>
              </a:highlight>
              <a:latin typeface="Times New Roman" panose="02020603050405020304" pitchFamily="18" charset="0"/>
              <a:cs typeface="Times New Roman" panose="02020603050405020304" pitchFamily="18" charset="0"/>
            </a:endParaRPr>
          </a:p>
          <a:p>
            <a:pPr marL="0" indent="0" algn="ctr">
              <a:buNone/>
            </a:pPr>
            <a:r>
              <a:rPr lang="fr-FR" b="1" i="0" dirty="0">
                <a:solidFill>
                  <a:srgbClr val="002060"/>
                </a:solidFill>
                <a:effectLst/>
                <a:highlight>
                  <a:srgbClr val="FFFFFF"/>
                </a:highlight>
                <a:latin typeface="Times New Roman" panose="02020603050405020304" pitchFamily="18" charset="0"/>
                <a:cs typeface="Times New Roman" panose="02020603050405020304" pitchFamily="18" charset="0"/>
              </a:rPr>
              <a:t>« Nous sommes ce que nous faisons de manière répétitive, l’excellence n’est donc pas un acte mais une habitude »</a:t>
            </a:r>
            <a:endParaRPr lang="fr-FR" b="1" dirty="0">
              <a:solidFill>
                <a:srgbClr val="002060"/>
              </a:solidFill>
              <a:latin typeface="Times New Roman" panose="02020603050405020304" pitchFamily="18" charset="0"/>
              <a:cs typeface="Times New Roman" panose="02020603050405020304" pitchFamily="18" charset="0"/>
            </a:endParaRPr>
          </a:p>
        </p:txBody>
      </p:sp>
      <p:pic>
        <p:nvPicPr>
          <p:cNvPr id="4" name="Image 3">
            <a:extLst>
              <a:ext uri="{FF2B5EF4-FFF2-40B4-BE49-F238E27FC236}">
                <a16:creationId xmlns:a16="http://schemas.microsoft.com/office/drawing/2014/main" id="{FD5947EB-BC81-EF02-66DB-0DD700210820}"/>
              </a:ext>
            </a:extLst>
          </p:cNvPr>
          <p:cNvPicPr>
            <a:picLocks noChangeAspect="1"/>
          </p:cNvPicPr>
          <p:nvPr/>
        </p:nvPicPr>
        <p:blipFill>
          <a:blip r:embed="rId2"/>
          <a:stretch>
            <a:fillRect/>
          </a:stretch>
        </p:blipFill>
        <p:spPr>
          <a:xfrm>
            <a:off x="4224337" y="4470647"/>
            <a:ext cx="3743325" cy="1219200"/>
          </a:xfrm>
          <a:prstGeom prst="rect">
            <a:avLst/>
          </a:prstGeom>
        </p:spPr>
      </p:pic>
    </p:spTree>
    <p:extLst>
      <p:ext uri="{BB962C8B-B14F-4D97-AF65-F5344CB8AC3E}">
        <p14:creationId xmlns:p14="http://schemas.microsoft.com/office/powerpoint/2010/main" val="3304473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4BE86B-4866-683A-27C2-1A25805FC4AB}"/>
              </a:ext>
            </a:extLst>
          </p:cNvPr>
          <p:cNvSpPr>
            <a:spLocks noGrp="1"/>
          </p:cNvSpPr>
          <p:nvPr>
            <p:ph type="title"/>
          </p:nvPr>
        </p:nvSpPr>
        <p:spPr>
          <a:xfrm>
            <a:off x="838199" y="365125"/>
            <a:ext cx="10960223" cy="1325563"/>
          </a:xfrm>
        </p:spPr>
        <p:txBody>
          <a:bodyPr/>
          <a:lstStyle/>
          <a:p>
            <a:pPr algn="ctr"/>
            <a:r>
              <a:rPr lang="fr-FR" b="1" dirty="0">
                <a:solidFill>
                  <a:srgbClr val="0070C0"/>
                </a:solidFill>
                <a:latin typeface="Times New Roman" panose="02020603050405020304" pitchFamily="18" charset="0"/>
                <a:cs typeface="Times New Roman" panose="02020603050405020304" pitchFamily="18" charset="0"/>
              </a:rPr>
              <a:t>Ecrire un scénario pédagogique : pourquoi ? </a:t>
            </a:r>
          </a:p>
        </p:txBody>
      </p:sp>
      <p:sp>
        <p:nvSpPr>
          <p:cNvPr id="3" name="Espace réservé du contenu 2">
            <a:extLst>
              <a:ext uri="{FF2B5EF4-FFF2-40B4-BE49-F238E27FC236}">
                <a16:creationId xmlns:a16="http://schemas.microsoft.com/office/drawing/2014/main" id="{9C1F49FB-B15B-2C35-2AAA-C26464B68E36}"/>
              </a:ext>
            </a:extLst>
          </p:cNvPr>
          <p:cNvSpPr>
            <a:spLocks noGrp="1"/>
          </p:cNvSpPr>
          <p:nvPr>
            <p:ph idx="1"/>
          </p:nvPr>
        </p:nvSpPr>
        <p:spPr/>
        <p:txBody>
          <a:bodyPr/>
          <a:lstStyle/>
          <a:p>
            <a:r>
              <a:rPr lang="fr-FR" b="1" dirty="0">
                <a:solidFill>
                  <a:srgbClr val="C00000"/>
                </a:solidFill>
                <a:latin typeface="Times New Roman" panose="02020603050405020304" pitchFamily="18" charset="0"/>
                <a:cs typeface="Times New Roman" panose="02020603050405020304" pitchFamily="18" charset="0"/>
              </a:rPr>
              <a:t> Garantir la qualité de la prestation</a:t>
            </a:r>
          </a:p>
          <a:p>
            <a:r>
              <a:rPr lang="fr-FR" b="1" dirty="0">
                <a:solidFill>
                  <a:srgbClr val="C00000"/>
                </a:solidFill>
                <a:latin typeface="Times New Roman" panose="02020603050405020304" pitchFamily="18" charset="0"/>
                <a:cs typeface="Times New Roman" panose="02020603050405020304" pitchFamily="18" charset="0"/>
              </a:rPr>
              <a:t> Contractualiser sur un contenu</a:t>
            </a:r>
          </a:p>
          <a:p>
            <a:r>
              <a:rPr lang="fr-FR" b="1" dirty="0">
                <a:solidFill>
                  <a:srgbClr val="C00000"/>
                </a:solidFill>
                <a:latin typeface="Times New Roman" panose="02020603050405020304" pitchFamily="18" charset="0"/>
                <a:cs typeface="Times New Roman" panose="02020603050405020304" pitchFamily="18" charset="0"/>
              </a:rPr>
              <a:t> Garantir l'atteinte des objectifs </a:t>
            </a:r>
          </a:p>
          <a:p>
            <a:r>
              <a:rPr lang="fr-FR" b="1" dirty="0">
                <a:solidFill>
                  <a:srgbClr val="C00000"/>
                </a:solidFill>
                <a:latin typeface="Times New Roman" panose="02020603050405020304" pitchFamily="18" charset="0"/>
                <a:cs typeface="Times New Roman" panose="02020603050405020304" pitchFamily="18" charset="0"/>
              </a:rPr>
              <a:t> Se mettre en sécurité lors de sa prestation</a:t>
            </a:r>
          </a:p>
          <a:p>
            <a:r>
              <a:rPr lang="fr-FR" b="1" dirty="0">
                <a:solidFill>
                  <a:srgbClr val="C00000"/>
                </a:solidFill>
                <a:latin typeface="Times New Roman" panose="02020603050405020304" pitchFamily="18" charset="0"/>
                <a:cs typeface="Times New Roman" panose="02020603050405020304" pitchFamily="18" charset="0"/>
              </a:rPr>
              <a:t> Organiser la formation</a:t>
            </a:r>
          </a:p>
          <a:p>
            <a:pPr marL="0" indent="0">
              <a:buNone/>
            </a:pPr>
            <a:r>
              <a:rPr lang="fr-FR" b="1" dirty="0">
                <a:solidFill>
                  <a:schemeClr val="accent6">
                    <a:lumMod val="75000"/>
                  </a:schemeClr>
                </a:solidFill>
              </a:rPr>
              <a:t>             - gain de temps</a:t>
            </a:r>
          </a:p>
          <a:p>
            <a:pPr marL="0" indent="0">
              <a:buNone/>
            </a:pPr>
            <a:r>
              <a:rPr lang="fr-FR" b="1" dirty="0">
                <a:solidFill>
                  <a:schemeClr val="accent6">
                    <a:lumMod val="75000"/>
                  </a:schemeClr>
                </a:solidFill>
              </a:rPr>
              <a:t>             - transférabilité</a:t>
            </a:r>
          </a:p>
        </p:txBody>
      </p:sp>
      <p:pic>
        <p:nvPicPr>
          <p:cNvPr id="4" name="Image 3">
            <a:extLst>
              <a:ext uri="{FF2B5EF4-FFF2-40B4-BE49-F238E27FC236}">
                <a16:creationId xmlns:a16="http://schemas.microsoft.com/office/drawing/2014/main" id="{1616B615-35A8-B5E2-D844-988AB7FF45DE}"/>
              </a:ext>
            </a:extLst>
          </p:cNvPr>
          <p:cNvPicPr>
            <a:picLocks noChangeAspect="1"/>
          </p:cNvPicPr>
          <p:nvPr/>
        </p:nvPicPr>
        <p:blipFill>
          <a:blip r:embed="rId2"/>
          <a:stretch>
            <a:fillRect/>
          </a:stretch>
        </p:blipFill>
        <p:spPr>
          <a:xfrm>
            <a:off x="7927759" y="2032985"/>
            <a:ext cx="3758214" cy="3555507"/>
          </a:xfrm>
          <a:prstGeom prst="rect">
            <a:avLst/>
          </a:prstGeom>
        </p:spPr>
      </p:pic>
    </p:spTree>
    <p:extLst>
      <p:ext uri="{BB962C8B-B14F-4D97-AF65-F5344CB8AC3E}">
        <p14:creationId xmlns:p14="http://schemas.microsoft.com/office/powerpoint/2010/main" val="3332756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4446FC-B67C-ECCC-C00C-183277C1D247}"/>
              </a:ext>
            </a:extLst>
          </p:cNvPr>
          <p:cNvSpPr>
            <a:spLocks noGrp="1"/>
          </p:cNvSpPr>
          <p:nvPr>
            <p:ph type="title"/>
          </p:nvPr>
        </p:nvSpPr>
        <p:spPr/>
        <p:txBody>
          <a:bodyPr/>
          <a:lstStyle/>
          <a:p>
            <a:pPr algn="ctr"/>
            <a:r>
              <a:rPr lang="fr-FR" b="1" dirty="0">
                <a:solidFill>
                  <a:srgbClr val="0070C0"/>
                </a:solidFill>
                <a:latin typeface="Times New Roman" panose="02020603050405020304" pitchFamily="18" charset="0"/>
                <a:cs typeface="Times New Roman" panose="02020603050405020304" pitchFamily="18" charset="0"/>
              </a:rPr>
              <a:t>Poser les bonnes questions </a:t>
            </a:r>
          </a:p>
        </p:txBody>
      </p:sp>
      <p:pic>
        <p:nvPicPr>
          <p:cNvPr id="1026" name="Picture 2" descr="Questions du prof et questions de l'élève à tenir compte lors de  l'élaboration d'un scénario pédagogique | DIDAPRO - Didactique  professionnelle">
            <a:extLst>
              <a:ext uri="{FF2B5EF4-FFF2-40B4-BE49-F238E27FC236}">
                <a16:creationId xmlns:a16="http://schemas.microsoft.com/office/drawing/2014/main" id="{23B319C0-DD2B-AF3A-E076-1E945F5B879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13332" y="1825625"/>
            <a:ext cx="5965335" cy="4351338"/>
          </a:xfrm>
          <a:prstGeom prst="rect">
            <a:avLst/>
          </a:prstGeom>
          <a:noFill/>
          <a:extLst>
            <a:ext uri="{909E8E84-426E-40DD-AFC4-6F175D3DCCD1}">
              <a14:hiddenFill xmlns:a14="http://schemas.microsoft.com/office/drawing/2010/main">
                <a:solidFill>
                  <a:srgbClr val="FFFFFF"/>
                </a:solidFill>
              </a14:hiddenFill>
            </a:ext>
          </a:extLst>
        </p:spPr>
      </p:pic>
      <p:sp>
        <p:nvSpPr>
          <p:cNvPr id="4" name="Flèche : courbe vers le bas 3">
            <a:extLst>
              <a:ext uri="{FF2B5EF4-FFF2-40B4-BE49-F238E27FC236}">
                <a16:creationId xmlns:a16="http://schemas.microsoft.com/office/drawing/2014/main" id="{D42EE464-DB9D-ECBB-9384-A57CAB7E9668}"/>
              </a:ext>
            </a:extLst>
          </p:cNvPr>
          <p:cNvSpPr/>
          <p:nvPr/>
        </p:nvSpPr>
        <p:spPr>
          <a:xfrm>
            <a:off x="8430598" y="2070202"/>
            <a:ext cx="2657612" cy="1099126"/>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5" name="Image 4">
            <a:extLst>
              <a:ext uri="{FF2B5EF4-FFF2-40B4-BE49-F238E27FC236}">
                <a16:creationId xmlns:a16="http://schemas.microsoft.com/office/drawing/2014/main" id="{B7AA2B7A-35DE-9FE5-1264-AB63710A63D9}"/>
              </a:ext>
            </a:extLst>
          </p:cNvPr>
          <p:cNvPicPr>
            <a:picLocks noChangeAspect="1"/>
          </p:cNvPicPr>
          <p:nvPr/>
        </p:nvPicPr>
        <p:blipFill>
          <a:blip r:embed="rId3"/>
          <a:stretch>
            <a:fillRect/>
          </a:stretch>
        </p:blipFill>
        <p:spPr>
          <a:xfrm>
            <a:off x="9364093" y="5104660"/>
            <a:ext cx="2460964" cy="1388215"/>
          </a:xfrm>
          <a:prstGeom prst="rect">
            <a:avLst/>
          </a:prstGeom>
        </p:spPr>
      </p:pic>
      <p:pic>
        <p:nvPicPr>
          <p:cNvPr id="6" name="Image 5">
            <a:extLst>
              <a:ext uri="{FF2B5EF4-FFF2-40B4-BE49-F238E27FC236}">
                <a16:creationId xmlns:a16="http://schemas.microsoft.com/office/drawing/2014/main" id="{52AA247F-DBBA-D33C-D317-78DE9E97EB45}"/>
              </a:ext>
            </a:extLst>
          </p:cNvPr>
          <p:cNvPicPr>
            <a:picLocks noChangeAspect="1"/>
          </p:cNvPicPr>
          <p:nvPr/>
        </p:nvPicPr>
        <p:blipFill>
          <a:blip r:embed="rId4"/>
          <a:stretch>
            <a:fillRect/>
          </a:stretch>
        </p:blipFill>
        <p:spPr>
          <a:xfrm rot="2986440">
            <a:off x="8511450" y="3507353"/>
            <a:ext cx="2322777" cy="975445"/>
          </a:xfrm>
          <a:prstGeom prst="rect">
            <a:avLst/>
          </a:prstGeom>
        </p:spPr>
      </p:pic>
      <p:pic>
        <p:nvPicPr>
          <p:cNvPr id="7" name="Image 6">
            <a:extLst>
              <a:ext uri="{FF2B5EF4-FFF2-40B4-BE49-F238E27FC236}">
                <a16:creationId xmlns:a16="http://schemas.microsoft.com/office/drawing/2014/main" id="{460E4CBF-CFBF-2771-0CCD-C012200292F4}"/>
              </a:ext>
            </a:extLst>
          </p:cNvPr>
          <p:cNvPicPr>
            <a:picLocks noChangeAspect="1"/>
          </p:cNvPicPr>
          <p:nvPr/>
        </p:nvPicPr>
        <p:blipFill>
          <a:blip r:embed="rId5"/>
          <a:stretch>
            <a:fillRect/>
          </a:stretch>
        </p:blipFill>
        <p:spPr>
          <a:xfrm>
            <a:off x="10466773" y="3264601"/>
            <a:ext cx="1615736" cy="1325563"/>
          </a:xfrm>
          <a:prstGeom prst="rect">
            <a:avLst/>
          </a:prstGeom>
        </p:spPr>
      </p:pic>
    </p:spTree>
    <p:extLst>
      <p:ext uri="{BB962C8B-B14F-4D97-AF65-F5344CB8AC3E}">
        <p14:creationId xmlns:p14="http://schemas.microsoft.com/office/powerpoint/2010/main" val="839099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A19948-2345-E7D6-FA1C-299166DD74DD}"/>
              </a:ext>
            </a:extLst>
          </p:cNvPr>
          <p:cNvSpPr>
            <a:spLocks noGrp="1"/>
          </p:cNvSpPr>
          <p:nvPr>
            <p:ph type="title"/>
          </p:nvPr>
        </p:nvSpPr>
        <p:spPr/>
        <p:txBody>
          <a:bodyPr/>
          <a:lstStyle/>
          <a:p>
            <a:pPr algn="ctr"/>
            <a:r>
              <a:rPr lang="fr-FR" b="1" dirty="0">
                <a:solidFill>
                  <a:srgbClr val="0070C0"/>
                </a:solidFill>
                <a:latin typeface="Times New Roman" panose="02020603050405020304" pitchFamily="18" charset="0"/>
                <a:cs typeface="Times New Roman" panose="02020603050405020304" pitchFamily="18" charset="0"/>
              </a:rPr>
              <a:t>Modèles de scénarios pédagogiques -1</a:t>
            </a:r>
            <a:endParaRPr lang="fr-FR" dirty="0"/>
          </a:p>
        </p:txBody>
      </p:sp>
      <p:pic>
        <p:nvPicPr>
          <p:cNvPr id="4" name="Espace réservé du contenu 3">
            <a:extLst>
              <a:ext uri="{FF2B5EF4-FFF2-40B4-BE49-F238E27FC236}">
                <a16:creationId xmlns:a16="http://schemas.microsoft.com/office/drawing/2014/main" id="{39A791E4-36F3-2A58-F713-9959441E9E84}"/>
              </a:ext>
            </a:extLst>
          </p:cNvPr>
          <p:cNvPicPr>
            <a:picLocks noGrp="1" noChangeAspect="1"/>
          </p:cNvPicPr>
          <p:nvPr>
            <p:ph idx="1"/>
          </p:nvPr>
        </p:nvPicPr>
        <p:blipFill>
          <a:blip r:embed="rId3"/>
          <a:stretch>
            <a:fillRect/>
          </a:stretch>
        </p:blipFill>
        <p:spPr>
          <a:xfrm>
            <a:off x="488272" y="1825625"/>
            <a:ext cx="10999433" cy="4351338"/>
          </a:xfrm>
          <a:prstGeom prst="rect">
            <a:avLst/>
          </a:prstGeom>
        </p:spPr>
      </p:pic>
    </p:spTree>
    <p:extLst>
      <p:ext uri="{BB962C8B-B14F-4D97-AF65-F5344CB8AC3E}">
        <p14:creationId xmlns:p14="http://schemas.microsoft.com/office/powerpoint/2010/main" val="3003834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A2E3DE-2A0C-195D-E162-8355D0B4339A}"/>
              </a:ext>
            </a:extLst>
          </p:cNvPr>
          <p:cNvSpPr>
            <a:spLocks noGrp="1"/>
          </p:cNvSpPr>
          <p:nvPr>
            <p:ph type="title"/>
          </p:nvPr>
        </p:nvSpPr>
        <p:spPr/>
        <p:txBody>
          <a:bodyPr/>
          <a:lstStyle/>
          <a:p>
            <a:pPr algn="ctr"/>
            <a:r>
              <a:rPr lang="fr-FR" b="1" dirty="0">
                <a:solidFill>
                  <a:srgbClr val="0070C0"/>
                </a:solidFill>
                <a:latin typeface="Times New Roman" panose="02020603050405020304" pitchFamily="18" charset="0"/>
                <a:cs typeface="Times New Roman" panose="02020603050405020304" pitchFamily="18" charset="0"/>
              </a:rPr>
              <a:t>Modèles de scénarios pédagogiques -2 </a:t>
            </a:r>
          </a:p>
        </p:txBody>
      </p:sp>
      <p:pic>
        <p:nvPicPr>
          <p:cNvPr id="7" name="Espace réservé du contenu 6">
            <a:extLst>
              <a:ext uri="{FF2B5EF4-FFF2-40B4-BE49-F238E27FC236}">
                <a16:creationId xmlns:a16="http://schemas.microsoft.com/office/drawing/2014/main" id="{4D8AD269-8B02-634B-F767-CCFFC7C6BD9A}"/>
              </a:ext>
            </a:extLst>
          </p:cNvPr>
          <p:cNvPicPr>
            <a:picLocks noGrp="1" noChangeAspect="1"/>
          </p:cNvPicPr>
          <p:nvPr>
            <p:ph idx="1"/>
          </p:nvPr>
        </p:nvPicPr>
        <p:blipFill>
          <a:blip r:embed="rId2"/>
          <a:stretch>
            <a:fillRect/>
          </a:stretch>
        </p:blipFill>
        <p:spPr>
          <a:xfrm>
            <a:off x="1713390" y="1825625"/>
            <a:ext cx="8273989" cy="4351338"/>
          </a:xfrm>
          <a:prstGeom prst="rect">
            <a:avLst/>
          </a:prstGeom>
        </p:spPr>
      </p:pic>
    </p:spTree>
    <p:extLst>
      <p:ext uri="{BB962C8B-B14F-4D97-AF65-F5344CB8AC3E}">
        <p14:creationId xmlns:p14="http://schemas.microsoft.com/office/powerpoint/2010/main" val="2698377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05A0C7-5707-AEAE-D4DD-D3BC8BBC29C4}"/>
              </a:ext>
            </a:extLst>
          </p:cNvPr>
          <p:cNvSpPr>
            <a:spLocks noGrp="1"/>
          </p:cNvSpPr>
          <p:nvPr>
            <p:ph type="title"/>
          </p:nvPr>
        </p:nvSpPr>
        <p:spPr>
          <a:xfrm>
            <a:off x="408373" y="365125"/>
            <a:ext cx="11070454" cy="1325563"/>
          </a:xfrm>
        </p:spPr>
        <p:txBody>
          <a:bodyPr>
            <a:normAutofit/>
          </a:bodyPr>
          <a:lstStyle/>
          <a:p>
            <a:pPr algn="ctr"/>
            <a:r>
              <a:rPr lang="fr-FR" sz="4000" b="1" dirty="0">
                <a:solidFill>
                  <a:srgbClr val="0070C0"/>
                </a:solidFill>
                <a:latin typeface="Times New Roman" panose="02020603050405020304" pitchFamily="18" charset="0"/>
                <a:cs typeface="Times New Roman" panose="02020603050405020304" pitchFamily="18" charset="0"/>
              </a:rPr>
              <a:t>Les critères d’un </a:t>
            </a:r>
            <a:r>
              <a:rPr lang="fr-FR" sz="4000" b="1" dirty="0" err="1">
                <a:solidFill>
                  <a:srgbClr val="0070C0"/>
                </a:solidFill>
                <a:latin typeface="Times New Roman" panose="02020603050405020304" pitchFamily="18" charset="0"/>
                <a:cs typeface="Times New Roman" panose="02020603050405020304" pitchFamily="18" charset="0"/>
              </a:rPr>
              <a:t>sénario</a:t>
            </a:r>
            <a:r>
              <a:rPr lang="fr-FR" sz="4000" b="1" dirty="0">
                <a:solidFill>
                  <a:srgbClr val="0070C0"/>
                </a:solidFill>
                <a:latin typeface="Times New Roman" panose="02020603050405020304" pitchFamily="18" charset="0"/>
                <a:cs typeface="Times New Roman" panose="02020603050405020304" pitchFamily="18" charset="0"/>
              </a:rPr>
              <a:t> pédagogique de qualité </a:t>
            </a:r>
          </a:p>
        </p:txBody>
      </p:sp>
      <p:pic>
        <p:nvPicPr>
          <p:cNvPr id="4" name="Espace réservé du contenu 3">
            <a:extLst>
              <a:ext uri="{FF2B5EF4-FFF2-40B4-BE49-F238E27FC236}">
                <a16:creationId xmlns:a16="http://schemas.microsoft.com/office/drawing/2014/main" id="{E96EB42E-874B-6279-ED64-1074D6B5D680}"/>
              </a:ext>
            </a:extLst>
          </p:cNvPr>
          <p:cNvPicPr>
            <a:picLocks noGrp="1" noChangeAspect="1"/>
          </p:cNvPicPr>
          <p:nvPr>
            <p:ph idx="1"/>
          </p:nvPr>
        </p:nvPicPr>
        <p:blipFill>
          <a:blip r:embed="rId2"/>
          <a:stretch>
            <a:fillRect/>
          </a:stretch>
        </p:blipFill>
        <p:spPr>
          <a:xfrm>
            <a:off x="838200" y="1825625"/>
            <a:ext cx="10409808" cy="4351338"/>
          </a:xfrm>
          <a:prstGeom prst="rect">
            <a:avLst/>
          </a:prstGeom>
        </p:spPr>
      </p:pic>
    </p:spTree>
    <p:extLst>
      <p:ext uri="{BB962C8B-B14F-4D97-AF65-F5344CB8AC3E}">
        <p14:creationId xmlns:p14="http://schemas.microsoft.com/office/powerpoint/2010/main" val="1165412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16ED2F-B2DB-E6DE-61D2-0576ABD61895}"/>
              </a:ext>
            </a:extLst>
          </p:cNvPr>
          <p:cNvSpPr>
            <a:spLocks noGrp="1"/>
          </p:cNvSpPr>
          <p:nvPr>
            <p:ph type="title"/>
          </p:nvPr>
        </p:nvSpPr>
        <p:spPr/>
        <p:txBody>
          <a:bodyPr/>
          <a:lstStyle/>
          <a:p>
            <a:pPr algn="ctr"/>
            <a:r>
              <a:rPr lang="fr-FR" b="1" dirty="0">
                <a:solidFill>
                  <a:srgbClr val="0070C0"/>
                </a:solidFill>
                <a:latin typeface="Times New Roman" panose="02020603050405020304" pitchFamily="18" charset="0"/>
                <a:cs typeface="Times New Roman" panose="02020603050405020304" pitchFamily="18" charset="0"/>
              </a:rPr>
              <a:t>Les objectifs pédagogiques </a:t>
            </a:r>
          </a:p>
        </p:txBody>
      </p:sp>
      <p:sp>
        <p:nvSpPr>
          <p:cNvPr id="3" name="Espace réservé du contenu 2">
            <a:extLst>
              <a:ext uri="{FF2B5EF4-FFF2-40B4-BE49-F238E27FC236}">
                <a16:creationId xmlns:a16="http://schemas.microsoft.com/office/drawing/2014/main" id="{E6C3C3D7-6E7A-551E-4EAF-EA6820E3075C}"/>
              </a:ext>
            </a:extLst>
          </p:cNvPr>
          <p:cNvSpPr>
            <a:spLocks noGrp="1"/>
          </p:cNvSpPr>
          <p:nvPr>
            <p:ph idx="1"/>
          </p:nvPr>
        </p:nvSpPr>
        <p:spPr/>
        <p:txBody>
          <a:bodyPr>
            <a:normAutofit/>
          </a:bodyPr>
          <a:lstStyle/>
          <a:p>
            <a:pPr marL="0" indent="0" algn="just">
              <a:buNone/>
            </a:pPr>
            <a:r>
              <a:rPr lang="fr-FR" sz="3200" b="0" i="0" dirty="0">
                <a:solidFill>
                  <a:srgbClr val="333333"/>
                </a:solidFill>
                <a:effectLst/>
                <a:highlight>
                  <a:srgbClr val="FFFFFF"/>
                </a:highlight>
                <a:latin typeface="Times New Roman" panose="02020603050405020304" pitchFamily="18" charset="0"/>
                <a:cs typeface="Times New Roman" panose="02020603050405020304" pitchFamily="18" charset="0"/>
              </a:rPr>
              <a:t>La formulation des objectifs d’apprentissage permet de </a:t>
            </a:r>
            <a:r>
              <a:rPr lang="fr-FR" sz="3200" b="0" i="0" dirty="0">
                <a:solidFill>
                  <a:srgbClr val="00B050"/>
                </a:solidFill>
                <a:effectLst/>
                <a:highlight>
                  <a:srgbClr val="FFFFFF"/>
                </a:highlight>
                <a:latin typeface="Times New Roman" panose="02020603050405020304" pitchFamily="18" charset="0"/>
                <a:cs typeface="Times New Roman" panose="02020603050405020304" pitchFamily="18" charset="0"/>
              </a:rPr>
              <a:t>déterminer les connaissances </a:t>
            </a:r>
            <a:r>
              <a:rPr lang="fr-FR" sz="3200" b="0" i="0" dirty="0">
                <a:solidFill>
                  <a:srgbClr val="333333"/>
                </a:solidFill>
                <a:effectLst/>
                <a:highlight>
                  <a:srgbClr val="FFFFFF"/>
                </a:highlight>
                <a:latin typeface="Times New Roman" panose="02020603050405020304" pitchFamily="18" charset="0"/>
                <a:cs typeface="Times New Roman" panose="02020603050405020304" pitchFamily="18" charset="0"/>
              </a:rPr>
              <a:t>à acquérir et </a:t>
            </a:r>
            <a:r>
              <a:rPr lang="fr-FR" sz="3200" b="0" i="0" dirty="0">
                <a:solidFill>
                  <a:srgbClr val="7030A0"/>
                </a:solidFill>
                <a:effectLst/>
                <a:highlight>
                  <a:srgbClr val="FFFFFF"/>
                </a:highlight>
                <a:latin typeface="Times New Roman" panose="02020603050405020304" pitchFamily="18" charset="0"/>
                <a:cs typeface="Times New Roman" panose="02020603050405020304" pitchFamily="18" charset="0"/>
              </a:rPr>
              <a:t>les compétences à développer</a:t>
            </a:r>
            <a:r>
              <a:rPr lang="fr-FR" sz="3200" b="0" i="0" dirty="0">
                <a:solidFill>
                  <a:srgbClr val="333333"/>
                </a:solidFill>
                <a:effectLst/>
                <a:highlight>
                  <a:srgbClr val="FFFFFF"/>
                </a:highlight>
                <a:latin typeface="Times New Roman" panose="02020603050405020304" pitchFamily="18" charset="0"/>
                <a:cs typeface="Times New Roman" panose="02020603050405020304" pitchFamily="18" charset="0"/>
              </a:rPr>
              <a:t> par les étudiantes et les étudiants au terme d’une </a:t>
            </a:r>
            <a:r>
              <a:rPr lang="fr-FR" sz="3200" b="0" i="0" dirty="0">
                <a:solidFill>
                  <a:schemeClr val="accent2">
                    <a:lumMod val="75000"/>
                  </a:schemeClr>
                </a:solidFill>
                <a:effectLst/>
                <a:highlight>
                  <a:srgbClr val="FFFFFF"/>
                </a:highlight>
                <a:latin typeface="Times New Roman" panose="02020603050405020304" pitchFamily="18" charset="0"/>
                <a:cs typeface="Times New Roman" panose="02020603050405020304" pitchFamily="18" charset="0"/>
              </a:rPr>
              <a:t>activité d’apprentissage</a:t>
            </a:r>
            <a:r>
              <a:rPr lang="fr-FR" sz="3200" b="0" i="0" dirty="0">
                <a:solidFill>
                  <a:srgbClr val="333333"/>
                </a:solidFill>
                <a:effectLst/>
                <a:highlight>
                  <a:srgbClr val="FFFFFF"/>
                </a:highlight>
                <a:latin typeface="Times New Roman" panose="02020603050405020304" pitchFamily="18" charset="0"/>
                <a:cs typeface="Times New Roman" panose="02020603050405020304" pitchFamily="18" charset="0"/>
              </a:rPr>
              <a:t>. </a:t>
            </a:r>
          </a:p>
          <a:p>
            <a:pPr marL="0" indent="0" algn="just">
              <a:buNone/>
            </a:pPr>
            <a:r>
              <a:rPr lang="fr-FR" sz="3200" b="0" i="0" dirty="0">
                <a:solidFill>
                  <a:srgbClr val="333333"/>
                </a:solidFill>
                <a:effectLst/>
                <a:highlight>
                  <a:srgbClr val="FFFFFF"/>
                </a:highlight>
                <a:latin typeface="Times New Roman" panose="02020603050405020304" pitchFamily="18" charset="0"/>
                <a:cs typeface="Times New Roman" panose="02020603050405020304" pitchFamily="18" charset="0"/>
              </a:rPr>
              <a:t>Cet exercice intervient dès le début du </a:t>
            </a:r>
            <a:r>
              <a:rPr lang="fr-FR" sz="3200" b="0" i="0" dirty="0">
                <a:solidFill>
                  <a:schemeClr val="accent5">
                    <a:lumMod val="75000"/>
                  </a:schemeClr>
                </a:solidFill>
                <a:effectLst/>
                <a:highlight>
                  <a:srgbClr val="FFFFFF"/>
                </a:highlight>
                <a:latin typeface="Times New Roman" panose="02020603050405020304" pitchFamily="18" charset="0"/>
                <a:cs typeface="Times New Roman" panose="02020603050405020304" pitchFamily="18" charset="0"/>
              </a:rPr>
              <a:t>processus de planification d’un cours</a:t>
            </a:r>
            <a:r>
              <a:rPr lang="fr-FR" sz="3200" b="0" i="0" dirty="0">
                <a:solidFill>
                  <a:srgbClr val="333333"/>
                </a:solidFill>
                <a:effectLst/>
                <a:highlight>
                  <a:srgbClr val="FFFFFF"/>
                </a:highlight>
                <a:latin typeface="Times New Roman" panose="02020603050405020304" pitchFamily="18" charset="0"/>
                <a:cs typeface="Times New Roman" panose="02020603050405020304" pitchFamily="18" charset="0"/>
              </a:rPr>
              <a:t>. Par souci de cohérence, le choix des méthodes d’évaluations, des activités d’enseignement-apprentissage et l’organisation du contenu du cours découlent des objectifs d’apprentissage.</a:t>
            </a:r>
            <a:endParaRPr lang="fr-F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8897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06974F-AB95-D25B-8B9D-1A70B5DD2DCD}"/>
              </a:ext>
            </a:extLst>
          </p:cNvPr>
          <p:cNvSpPr>
            <a:spLocks noGrp="1"/>
          </p:cNvSpPr>
          <p:nvPr>
            <p:ph type="title"/>
          </p:nvPr>
        </p:nvSpPr>
        <p:spPr/>
        <p:txBody>
          <a:bodyPr/>
          <a:lstStyle/>
          <a:p>
            <a:pPr algn="ctr"/>
            <a:r>
              <a:rPr lang="fr-FR" b="1" dirty="0">
                <a:solidFill>
                  <a:schemeClr val="accent5">
                    <a:lumMod val="75000"/>
                  </a:schemeClr>
                </a:solidFill>
                <a:latin typeface="Times New Roman" panose="02020603050405020304" pitchFamily="18" charset="0"/>
                <a:cs typeface="Times New Roman" panose="02020603050405020304" pitchFamily="18" charset="0"/>
              </a:rPr>
              <a:t>Un contenu cohérent </a:t>
            </a:r>
          </a:p>
        </p:txBody>
      </p:sp>
      <p:pic>
        <p:nvPicPr>
          <p:cNvPr id="4" name="Espace réservé du contenu 3">
            <a:extLst>
              <a:ext uri="{FF2B5EF4-FFF2-40B4-BE49-F238E27FC236}">
                <a16:creationId xmlns:a16="http://schemas.microsoft.com/office/drawing/2014/main" id="{CD22EA2F-72CF-AD6A-B965-CAF164AC8BE9}"/>
              </a:ext>
            </a:extLst>
          </p:cNvPr>
          <p:cNvPicPr>
            <a:picLocks noGrp="1" noChangeAspect="1"/>
          </p:cNvPicPr>
          <p:nvPr>
            <p:ph idx="1"/>
          </p:nvPr>
        </p:nvPicPr>
        <p:blipFill>
          <a:blip r:embed="rId2"/>
          <a:stretch>
            <a:fillRect/>
          </a:stretch>
        </p:blipFill>
        <p:spPr>
          <a:xfrm>
            <a:off x="3204839" y="1825624"/>
            <a:ext cx="6152225" cy="4566297"/>
          </a:xfrm>
          <a:prstGeom prst="rect">
            <a:avLst/>
          </a:prstGeom>
        </p:spPr>
      </p:pic>
    </p:spTree>
    <p:extLst>
      <p:ext uri="{BB962C8B-B14F-4D97-AF65-F5344CB8AC3E}">
        <p14:creationId xmlns:p14="http://schemas.microsoft.com/office/powerpoint/2010/main" val="285209364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TotalTime>
  <Words>754</Words>
  <Application>Microsoft Office PowerPoint</Application>
  <PresentationFormat>Grand écran</PresentationFormat>
  <Paragraphs>60</Paragraphs>
  <Slides>20</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20</vt:i4>
      </vt:variant>
    </vt:vector>
  </HeadingPairs>
  <TitlesOfParts>
    <vt:vector size="26" baseType="lpstr">
      <vt:lpstr>Arial</vt:lpstr>
      <vt:lpstr>Calibri</vt:lpstr>
      <vt:lpstr>Calibri Light</vt:lpstr>
      <vt:lpstr>Roboto</vt:lpstr>
      <vt:lpstr>Times New Roman</vt:lpstr>
      <vt:lpstr>Thème Office</vt:lpstr>
      <vt:lpstr>Présentation PowerPoint</vt:lpstr>
      <vt:lpstr>Le scénario pédagogique   C’est formaliser par écrit le déroulement d’une intervention  pédagogique</vt:lpstr>
      <vt:lpstr>Ecrire un scénario pédagogique : pourquoi ? </vt:lpstr>
      <vt:lpstr>Poser les bonnes questions </vt:lpstr>
      <vt:lpstr>Modèles de scénarios pédagogiques -1</vt:lpstr>
      <vt:lpstr>Modèles de scénarios pédagogiques -2 </vt:lpstr>
      <vt:lpstr>Les critères d’un sénario pédagogique de qualité </vt:lpstr>
      <vt:lpstr>Les objectifs pédagogiques </vt:lpstr>
      <vt:lpstr>Un contenu cohérent </vt:lpstr>
      <vt:lpstr>Comment rédiger des objectifs d’apprentissage? </vt:lpstr>
      <vt:lpstr>Présentation PowerPoint</vt:lpstr>
      <vt:lpstr>Exemples d’objectifs </vt:lpstr>
      <vt:lpstr>Le cheminement </vt:lpstr>
      <vt:lpstr>Taxonomie des objectifs</vt:lpstr>
      <vt:lpstr>La taxonomie de BLOOM </vt:lpstr>
      <vt:lpstr>Faire le bon choix </vt:lpstr>
      <vt:lpstr>Exemples d’objectifs pédagogiques concrets et pertinents</vt:lpstr>
      <vt:lpstr>Présentation PowerPoint</vt:lpstr>
      <vt:lpstr>Présentation PowerPoint</vt:lpstr>
      <vt:lpstr>En résumé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scénario pédagogique   C’est formaliser par écrit le déroulement d’une intervention</dc:title>
  <dc:creator>win</dc:creator>
  <cp:lastModifiedBy>win</cp:lastModifiedBy>
  <cp:revision>21</cp:revision>
  <dcterms:created xsi:type="dcterms:W3CDTF">2024-04-18T04:11:54Z</dcterms:created>
  <dcterms:modified xsi:type="dcterms:W3CDTF">2024-05-13T09:08:53Z</dcterms:modified>
</cp:coreProperties>
</file>