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301" r:id="rId2"/>
    <p:sldId id="369" r:id="rId3"/>
    <p:sldId id="371" r:id="rId4"/>
    <p:sldId id="367" r:id="rId5"/>
    <p:sldId id="368" r:id="rId6"/>
    <p:sldId id="366" r:id="rId7"/>
    <p:sldId id="312" r:id="rId8"/>
    <p:sldId id="314" r:id="rId9"/>
    <p:sldId id="370" r:id="rId10"/>
    <p:sldId id="372" r:id="rId11"/>
    <p:sldId id="317" r:id="rId12"/>
    <p:sldId id="315" r:id="rId13"/>
    <p:sldId id="373" r:id="rId14"/>
    <p:sldId id="374" r:id="rId15"/>
    <p:sldId id="375" r:id="rId16"/>
    <p:sldId id="378" r:id="rId17"/>
    <p:sldId id="377" r:id="rId18"/>
    <p:sldId id="299" r:id="rId19"/>
    <p:sldId id="376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C7CD2"/>
    <a:srgbClr val="F9073B"/>
    <a:srgbClr val="FB35C7"/>
    <a:srgbClr val="0099CC"/>
    <a:srgbClr val="C9C90D"/>
    <a:srgbClr val="7DD33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0143" autoAdjust="0"/>
  </p:normalViewPr>
  <p:slideViewPr>
    <p:cSldViewPr>
      <p:cViewPr varScale="1">
        <p:scale>
          <a:sx n="103" d="100"/>
          <a:sy n="103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3E33-19AC-4C60-874E-45AD5BF91CE2}" type="datetimeFigureOut">
              <a:rPr lang="fr-FR" smtClean="0"/>
              <a:pPr/>
              <a:t>13/05/2024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42B2-53BF-4E41-A025-247C377761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19D7-47BC-4163-BACB-5BA9D58CFF1B}" type="datetimeFigureOut">
              <a:rPr lang="fr-FR" smtClean="0"/>
              <a:pPr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E67A-8745-4036-B699-CC7B3D2467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Bonjour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6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67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6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8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5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2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04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E67A-8745-4036-B699-CC7B3D2467F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3/3/2012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r>
              <a:rPr lang="fr-FR"/>
              <a:t>3/3/2012</a:t>
            </a:r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z="1200">
                <a:solidFill>
                  <a:schemeClr val="bg2">
                    <a:shade val="50000"/>
                  </a:schemeClr>
                </a:solidFill>
                <a:effectLst/>
              </a:rPr>
              <a:t>09/05/2024                                 Dre. Amel BEHAZ                                                          a.behaz@univ-batna2.dz</a:t>
            </a:r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‹N°›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4" name="Picture 39" descr=" htrd hrt aef erh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>
                <a:solidFill>
                  <a:srgbClr val="372517"/>
                </a:solidFill>
              </a:rPr>
              <a:t>Page </a:t>
            </a:r>
            <a:fld id="{EF4E9CE4-3F73-4944-9392-B5E5C1A8E859}" type="slidenum">
              <a:rPr lang="fr-FR" b="1" smtClean="0">
                <a:solidFill>
                  <a:srgbClr val="372517"/>
                </a:solidFill>
              </a:rPr>
              <a:pPr eaLnBrk="1" hangingPunct="1">
                <a:defRPr/>
              </a:pPr>
              <a:t>‹N°›</a:t>
            </a:fld>
            <a:endParaRPr lang="fr-FR" b="1">
              <a:solidFill>
                <a:srgbClr val="37251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behaz@univ-batna2.d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67744" y="2579420"/>
            <a:ext cx="6480720" cy="1478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accent3"/>
                </a:solidFill>
              </a:rPr>
              <a:t>Usages des TIC et la motivation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chemeClr val="accent3"/>
                </a:solidFill>
              </a:rPr>
              <a:t>des étudiants universitaires</a:t>
            </a:r>
            <a:endParaRPr lang="fr-FR" sz="3200" dirty="0">
              <a:solidFill>
                <a:schemeClr val="accent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9732" y="525290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i="1" dirty="0"/>
          </a:p>
          <a:p>
            <a:pPr algn="ctr"/>
            <a:r>
              <a:rPr lang="fr-FR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a.behaz@univ-batna2.dz</a:t>
            </a:r>
            <a:endParaRPr lang="fr-FR" b="1" i="1" dirty="0"/>
          </a:p>
          <a:p>
            <a:pPr algn="ctr"/>
            <a:endParaRPr lang="fr-FR" b="1" i="1" dirty="0"/>
          </a:p>
          <a:p>
            <a:pPr algn="ctr"/>
            <a:r>
              <a:rPr lang="fr-FR" sz="1600" b="1" i="1" dirty="0"/>
              <a:t>09/05/2024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1166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707904" y="4334762"/>
            <a:ext cx="3960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Présentée par: </a:t>
            </a:r>
          </a:p>
          <a:p>
            <a:pPr algn="ctr"/>
            <a:endParaRPr lang="fr-FR" sz="1600" b="1" dirty="0"/>
          </a:p>
          <a:p>
            <a:pPr algn="ctr"/>
            <a:r>
              <a:rPr lang="fr-FR" sz="2000" b="1" dirty="0">
                <a:solidFill>
                  <a:schemeClr val="accent1"/>
                </a:solidFill>
              </a:rPr>
              <a:t>Dre. Amel BEHAZ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6AF698-F7F8-4108-86EC-8CFAB1C9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7200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1793" name="Image1">
            <a:extLst>
              <a:ext uri="{FF2B5EF4-FFF2-40B4-BE49-F238E27FC236}">
                <a16:creationId xmlns:a16="http://schemas.microsoft.com/office/drawing/2014/main" id="{FCE02A06-9E47-444F-8E15-7AC1654C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47" y="455722"/>
            <a:ext cx="823913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7EAB6EE-5917-4541-A696-505FFC12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515528"/>
            <a:ext cx="64807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altLang="fr-FR" sz="1600" b="1" dirty="0"/>
              <a:t>République Algérienne Démocratique et Populaire</a:t>
            </a:r>
          </a:p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altLang="fr-FR" sz="1600" b="1" dirty="0"/>
              <a:t>Ministère de l’Enseignement Supérieur </a:t>
            </a:r>
          </a:p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altLang="fr-FR" sz="1600" b="1" dirty="0"/>
              <a:t>et de la Recherche Scientifique</a:t>
            </a:r>
          </a:p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altLang="fr-FR" sz="1600" b="1" dirty="0"/>
              <a:t>Université de Batna 2</a:t>
            </a:r>
          </a:p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altLang="fr-FR" sz="1600" b="1" dirty="0"/>
              <a:t>Faculté des Mathématiques et d'Informatique</a:t>
            </a:r>
          </a:p>
        </p:txBody>
      </p:sp>
    </p:spTree>
    <p:extLst>
      <p:ext uri="{BB962C8B-B14F-4D97-AF65-F5344CB8AC3E}">
        <p14:creationId xmlns:p14="http://schemas.microsoft.com/office/powerpoint/2010/main" val="1796193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79712" y="70789"/>
            <a:ext cx="5904656" cy="12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Bénéfices des LMS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3200" dirty="0">
              <a:solidFill>
                <a:srgbClr val="0C7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20881FD-4103-4B6E-BE74-C5CFC844D3C5}"/>
              </a:ext>
            </a:extLst>
          </p:cNvPr>
          <p:cNvSpPr txBox="1"/>
          <p:nvPr/>
        </p:nvSpPr>
        <p:spPr>
          <a:xfrm>
            <a:off x="1331640" y="1444039"/>
            <a:ext cx="77392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Un haut niveau de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personnalisation</a:t>
            </a:r>
          </a:p>
          <a:p>
            <a:endParaRPr lang="fr-F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Une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variété de thèmes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et de mises en page</a:t>
            </a:r>
          </a:p>
          <a:p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Des modules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d'activité personnalisables</a:t>
            </a:r>
          </a:p>
          <a:p>
            <a:endParaRPr lang="fr-F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Des cours en ligne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attrayants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interactifs</a:t>
            </a:r>
          </a:p>
          <a:p>
            <a:endParaRPr lang="fr-FR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Les étudiants reçoivent une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notification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instantanément et peuvent commencer à travailler dans le confort de leur foyer</a:t>
            </a:r>
          </a:p>
        </p:txBody>
      </p:sp>
    </p:spTree>
    <p:extLst>
      <p:ext uri="{BB962C8B-B14F-4D97-AF65-F5344CB8AC3E}">
        <p14:creationId xmlns:p14="http://schemas.microsoft.com/office/powerpoint/2010/main" val="79024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31840" y="260648"/>
            <a:ext cx="3483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Problèmes soulevés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54868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971600" y="1340768"/>
            <a:ext cx="2592288" cy="2232248"/>
            <a:chOff x="1259632" y="1340768"/>
            <a:chExt cx="2088232" cy="2232248"/>
          </a:xfrm>
        </p:grpSpPr>
        <p:pic>
          <p:nvPicPr>
            <p:cNvPr id="45062" name="Picture 6" descr="http://ts4.mm.bing.net/th?id=H.4661852859663463&amp;pid=15.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772816"/>
              <a:ext cx="2016224" cy="1800200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1259632" y="1340768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La surinformation</a:t>
              </a:r>
              <a:endParaRPr lang="fr-FR" sz="2000" b="1" dirty="0">
                <a:latin typeface="Calibri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635896" y="1340768"/>
            <a:ext cx="2880320" cy="2232248"/>
            <a:chOff x="3635896" y="1340768"/>
            <a:chExt cx="2448272" cy="2232248"/>
          </a:xfrm>
        </p:grpSpPr>
        <p:pic>
          <p:nvPicPr>
            <p:cNvPr id="45060" name="Picture 4" descr="http://ts4.mm.bing.net/th?id=H.4617150816650495&amp;pid=15.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772816"/>
              <a:ext cx="2376264" cy="1800200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3779912" y="1340768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Le problème d’accès</a:t>
              </a:r>
              <a:endParaRPr lang="fr-FR" sz="2000" b="1" dirty="0">
                <a:latin typeface="Calibri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084168" y="1340768"/>
            <a:ext cx="3059832" cy="2205609"/>
            <a:chOff x="6084168" y="1340768"/>
            <a:chExt cx="3059832" cy="2205609"/>
          </a:xfrm>
        </p:grpSpPr>
        <p:pic>
          <p:nvPicPr>
            <p:cNvPr id="45066" name="Picture 10" descr="http://ts4.mm.bing.net/th?id=H.4609827912221023&amp;pid=15.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32240" y="1700808"/>
              <a:ext cx="2143125" cy="1845569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6084168" y="1340768"/>
              <a:ext cx="3059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Absence de modèles adaptatifs</a:t>
              </a:r>
              <a:endParaRPr lang="fr-FR" sz="2000" b="1" dirty="0">
                <a:latin typeface="Calibri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312439" y="3573016"/>
            <a:ext cx="4635825" cy="1008112"/>
            <a:chOff x="2312439" y="3573016"/>
            <a:chExt cx="4635825" cy="1008112"/>
          </a:xfrm>
        </p:grpSpPr>
        <p:sp>
          <p:nvSpPr>
            <p:cNvPr id="18" name="Organigramme : Fusion 17"/>
            <p:cNvSpPr/>
            <p:nvPr/>
          </p:nvSpPr>
          <p:spPr>
            <a:xfrm>
              <a:off x="4427984" y="4221088"/>
              <a:ext cx="864096" cy="36004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H="1">
              <a:off x="5292080" y="3573016"/>
              <a:ext cx="1656184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18" idx="0"/>
            </p:cNvCxnSpPr>
            <p:nvPr/>
          </p:nvCxnSpPr>
          <p:spPr>
            <a:xfrm>
              <a:off x="4860032" y="3573016"/>
              <a:ext cx="0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45062" idx="2"/>
            </p:cNvCxnSpPr>
            <p:nvPr/>
          </p:nvCxnSpPr>
          <p:spPr>
            <a:xfrm>
              <a:off x="2312439" y="3573016"/>
              <a:ext cx="2115545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/>
          <p:cNvGrpSpPr/>
          <p:nvPr/>
        </p:nvGrpSpPr>
        <p:grpSpPr>
          <a:xfrm>
            <a:off x="1043608" y="4581128"/>
            <a:ext cx="3816424" cy="1800200"/>
            <a:chOff x="1043608" y="4941168"/>
            <a:chExt cx="3816424" cy="1800200"/>
          </a:xfrm>
        </p:grpSpPr>
        <p:sp>
          <p:nvSpPr>
            <p:cNvPr id="20" name="Ellipse 19"/>
            <p:cNvSpPr/>
            <p:nvPr/>
          </p:nvSpPr>
          <p:spPr>
            <a:xfrm>
              <a:off x="1043608" y="5301208"/>
              <a:ext cx="2520280" cy="14401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Nouveaux </a:t>
              </a: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besoins pédagogiques 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(diffusion, acquisition, compréhension, </a:t>
              </a: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adaptation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….)</a:t>
              </a:r>
            </a:p>
          </p:txBody>
        </p:sp>
        <p:cxnSp>
          <p:nvCxnSpPr>
            <p:cNvPr id="41" name="Connecteur droit avec flèche 40"/>
            <p:cNvCxnSpPr>
              <a:stCxn id="18" idx="2"/>
            </p:cNvCxnSpPr>
            <p:nvPr/>
          </p:nvCxnSpPr>
          <p:spPr>
            <a:xfrm flipH="1">
              <a:off x="2771800" y="4941168"/>
              <a:ext cx="2088232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4860032" y="4581127"/>
            <a:ext cx="4283968" cy="1800200"/>
            <a:chOff x="4680520" y="4820297"/>
            <a:chExt cx="4283968" cy="1993079"/>
          </a:xfrm>
        </p:grpSpPr>
        <p:sp>
          <p:nvSpPr>
            <p:cNvPr id="16" name="Ellipse 15"/>
            <p:cNvSpPr/>
            <p:nvPr/>
          </p:nvSpPr>
          <p:spPr>
            <a:xfrm>
              <a:off x="6444208" y="5229200"/>
              <a:ext cx="2520280" cy="1584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Rendre l’apprenant </a:t>
              </a:r>
              <a:r>
                <a:rPr lang="fr-FR" sz="1400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plus actif 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pour apprendre et </a:t>
              </a: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construire 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ses connaissances</a:t>
              </a:r>
            </a:p>
          </p:txBody>
        </p:sp>
        <p:cxnSp>
          <p:nvCxnSpPr>
            <p:cNvPr id="43" name="Connecteur droit avec flèche 42"/>
            <p:cNvCxnSpPr>
              <a:stCxn id="18" idx="2"/>
            </p:cNvCxnSpPr>
            <p:nvPr/>
          </p:nvCxnSpPr>
          <p:spPr>
            <a:xfrm>
              <a:off x="4680520" y="4820297"/>
              <a:ext cx="2627784" cy="40890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3707904" y="4581128"/>
            <a:ext cx="2592288" cy="1800200"/>
            <a:chOff x="3707904" y="4581128"/>
            <a:chExt cx="2592288" cy="2232248"/>
          </a:xfrm>
        </p:grpSpPr>
        <p:sp>
          <p:nvSpPr>
            <p:cNvPr id="19" name="Ellipse 18"/>
            <p:cNvSpPr/>
            <p:nvPr/>
          </p:nvSpPr>
          <p:spPr>
            <a:xfrm>
              <a:off x="3707904" y="5229200"/>
              <a:ext cx="2592288" cy="1584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Plus </a:t>
              </a:r>
              <a:r>
                <a:rPr lang="fr-FR" sz="1400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d’outils avancés 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d’apprentissage intégrant les </a:t>
              </a:r>
              <a:r>
                <a:rPr lang="fr-FR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nouvelles approches </a:t>
              </a:r>
              <a:r>
                <a:rPr lang="fr-FR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pédagogiques</a:t>
              </a:r>
            </a:p>
          </p:txBody>
        </p:sp>
        <p:cxnSp>
          <p:nvCxnSpPr>
            <p:cNvPr id="45" name="Connecteur droit avec flèche 44"/>
            <p:cNvCxnSpPr>
              <a:stCxn id="18" idx="2"/>
            </p:cNvCxnSpPr>
            <p:nvPr/>
          </p:nvCxnSpPr>
          <p:spPr>
            <a:xfrm>
              <a:off x="4860032" y="4581128"/>
              <a:ext cx="0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1266" y="130313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Motivations des étudiants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3123035" y="6957293"/>
            <a:ext cx="4330069" cy="90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66" tIns="50384" rIns="100766" bIns="50384">
            <a:spAutoFit/>
          </a:bodyPr>
          <a:lstStyle/>
          <a:p>
            <a:pPr defTabSz="1008063">
              <a:spcBef>
                <a:spcPct val="50000"/>
              </a:spcBef>
            </a:pPr>
            <a:r>
              <a:rPr kumimoji="1" lang="fr-FR" sz="2600" b="0">
                <a:solidFill>
                  <a:srgbClr val="CCECFF"/>
                </a:solidFill>
                <a:latin typeface="Times New Roman" pitchFamily="18" charset="0"/>
              </a:rPr>
              <a:t>Traitements (sélection,assemblage)</a:t>
            </a:r>
          </a:p>
        </p:txBody>
      </p:sp>
      <p:sp>
        <p:nvSpPr>
          <p:cNvPr id="67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68" name="Connecteur droit 67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68340C3-4EDF-4C59-B8A6-7EE6090DED96}"/>
              </a:ext>
            </a:extLst>
          </p:cNvPr>
          <p:cNvGrpSpPr/>
          <p:nvPr/>
        </p:nvGrpSpPr>
        <p:grpSpPr>
          <a:xfrm>
            <a:off x="1633216" y="1052736"/>
            <a:ext cx="5949575" cy="4473451"/>
            <a:chOff x="2041499" y="870965"/>
            <a:chExt cx="5949575" cy="4473451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03CB250A-A9AE-471D-AB9B-C15CCFEE6A2C}"/>
                </a:ext>
              </a:extLst>
            </p:cNvPr>
            <p:cNvGrpSpPr/>
            <p:nvPr/>
          </p:nvGrpSpPr>
          <p:grpSpPr>
            <a:xfrm>
              <a:off x="2861841" y="3703937"/>
              <a:ext cx="1928846" cy="1051022"/>
              <a:chOff x="5004048" y="3429000"/>
              <a:chExt cx="1928846" cy="1051022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392B140D-99F0-444A-928E-1BADEDF27FA7}"/>
                  </a:ext>
                </a:extLst>
              </p:cNvPr>
              <p:cNvSpPr/>
              <p:nvPr/>
            </p:nvSpPr>
            <p:spPr>
              <a:xfrm>
                <a:off x="5004048" y="3429000"/>
                <a:ext cx="1872208" cy="1051022"/>
              </a:xfrm>
              <a:prstGeom prst="ellipse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ED9A7DC-6E68-4DB5-BE2F-3E3F94BE56DD}"/>
                  </a:ext>
                </a:extLst>
              </p:cNvPr>
              <p:cNvSpPr txBox="1"/>
              <p:nvPr/>
            </p:nvSpPr>
            <p:spPr>
              <a:xfrm>
                <a:off x="5060686" y="3582425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Modes de communication</a:t>
                </a:r>
                <a:endParaRPr lang="fr-FR" sz="2000" b="1" dirty="0"/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E9ED6DFE-A3E7-4F48-9A6B-A44D940C5E01}"/>
                </a:ext>
              </a:extLst>
            </p:cNvPr>
            <p:cNvGrpSpPr/>
            <p:nvPr/>
          </p:nvGrpSpPr>
          <p:grpSpPr>
            <a:xfrm>
              <a:off x="5983357" y="2317456"/>
              <a:ext cx="1872208" cy="1051022"/>
              <a:chOff x="5004047" y="3442541"/>
              <a:chExt cx="1872208" cy="1051022"/>
            </a:xfrm>
          </p:grpSpPr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9E60E17F-3E32-48B4-B9E7-B46FDADD63C1}"/>
                  </a:ext>
                </a:extLst>
              </p:cNvPr>
              <p:cNvSpPr/>
              <p:nvPr/>
            </p:nvSpPr>
            <p:spPr>
              <a:xfrm>
                <a:off x="5004047" y="3442541"/>
                <a:ext cx="1872208" cy="1051022"/>
              </a:xfrm>
              <a:prstGeom prst="ellipse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25F76286-04E4-4D67-93D3-79717649763B}"/>
                  </a:ext>
                </a:extLst>
              </p:cNvPr>
              <p:cNvSpPr txBox="1"/>
              <p:nvPr/>
            </p:nvSpPr>
            <p:spPr>
              <a:xfrm>
                <a:off x="5176867" y="3567942"/>
                <a:ext cx="15265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Flexibilité</a:t>
                </a: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D9F88D64-D0B4-47E0-8114-3A316779395A}"/>
                </a:ext>
              </a:extLst>
            </p:cNvPr>
            <p:cNvGrpSpPr/>
            <p:nvPr/>
          </p:nvGrpSpPr>
          <p:grpSpPr>
            <a:xfrm>
              <a:off x="5382187" y="3915183"/>
              <a:ext cx="1872208" cy="1051022"/>
              <a:chOff x="5004047" y="3442541"/>
              <a:chExt cx="1872208" cy="1051022"/>
            </a:xfrm>
          </p:grpSpPr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0A2EA30A-E4FA-4526-91CA-2979AB6AFC40}"/>
                  </a:ext>
                </a:extLst>
              </p:cNvPr>
              <p:cNvSpPr/>
              <p:nvPr/>
            </p:nvSpPr>
            <p:spPr>
              <a:xfrm>
                <a:off x="5004047" y="3442541"/>
                <a:ext cx="1872208" cy="1051022"/>
              </a:xfrm>
              <a:prstGeom prst="ellipse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52B21B5A-6454-4165-83F1-BA3998F4A5B4}"/>
                  </a:ext>
                </a:extLst>
              </p:cNvPr>
              <p:cNvSpPr txBox="1"/>
              <p:nvPr/>
            </p:nvSpPr>
            <p:spPr>
              <a:xfrm>
                <a:off x="5176867" y="3567942"/>
                <a:ext cx="15265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latin typeface="Calibri" panose="020F0502020204030204" pitchFamily="34" charset="0"/>
                    <a:cs typeface="Arial" panose="020B0604020202020204" pitchFamily="34" charset="0"/>
                  </a:rPr>
                  <a:t>Accessibilité</a:t>
                </a: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124CA49B-BAE0-4D57-8623-CA446A54A800}"/>
                </a:ext>
              </a:extLst>
            </p:cNvPr>
            <p:cNvGrpSpPr/>
            <p:nvPr/>
          </p:nvGrpSpPr>
          <p:grpSpPr>
            <a:xfrm>
              <a:off x="4427986" y="870965"/>
              <a:ext cx="1872208" cy="1051022"/>
              <a:chOff x="5004048" y="3429000"/>
              <a:chExt cx="1872208" cy="1051022"/>
            </a:xfrm>
          </p:grpSpPr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68AA2B7D-1680-4585-81DD-F6C91001E9B4}"/>
                  </a:ext>
                </a:extLst>
              </p:cNvPr>
              <p:cNvSpPr/>
              <p:nvPr/>
            </p:nvSpPr>
            <p:spPr>
              <a:xfrm>
                <a:off x="5004048" y="3429000"/>
                <a:ext cx="1872208" cy="1051022"/>
              </a:xfrm>
              <a:prstGeom prst="ellipse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7E148F29-0CA4-4B9E-A595-D713893DE29F}"/>
                  </a:ext>
                </a:extLst>
              </p:cNvPr>
              <p:cNvSpPr txBox="1"/>
              <p:nvPr/>
            </p:nvSpPr>
            <p:spPr>
              <a:xfrm>
                <a:off x="5176867" y="3567942"/>
                <a:ext cx="15265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fr-FR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laisir d’apprendre</a:t>
                </a:r>
                <a:endParaRPr lang="fr-FR" sz="2000" b="1" dirty="0"/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BFA8900D-2FEB-4400-9EC1-FBB504274056}"/>
                </a:ext>
              </a:extLst>
            </p:cNvPr>
            <p:cNvGrpSpPr/>
            <p:nvPr/>
          </p:nvGrpSpPr>
          <p:grpSpPr>
            <a:xfrm>
              <a:off x="2427992" y="2324452"/>
              <a:ext cx="1872208" cy="1051022"/>
              <a:chOff x="5004048" y="3429000"/>
              <a:chExt cx="1872208" cy="1051022"/>
            </a:xfrm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7F28374A-CAA1-49E4-8AC9-2E2FD5E93F20}"/>
                  </a:ext>
                </a:extLst>
              </p:cNvPr>
              <p:cNvSpPr/>
              <p:nvPr/>
            </p:nvSpPr>
            <p:spPr>
              <a:xfrm>
                <a:off x="5004048" y="3429000"/>
                <a:ext cx="1872208" cy="1051022"/>
              </a:xfrm>
              <a:prstGeom prst="ellipse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A39A7521-FA3B-46ED-A28B-CF95FC849C8E}"/>
                  </a:ext>
                </a:extLst>
              </p:cNvPr>
              <p:cNvSpPr txBox="1"/>
              <p:nvPr/>
            </p:nvSpPr>
            <p:spPr>
              <a:xfrm>
                <a:off x="5104202" y="3653637"/>
                <a:ext cx="15265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Interaction accrue</a:t>
                </a:r>
                <a:endParaRPr lang="fr-FR" sz="2000" b="1" dirty="0"/>
              </a:p>
            </p:txBody>
          </p:sp>
        </p:grpSp>
        <p:sp>
          <p:nvSpPr>
            <p:cNvPr id="66" name="Flèche : courbe vers le bas 65">
              <a:extLst>
                <a:ext uri="{FF2B5EF4-FFF2-40B4-BE49-F238E27FC236}">
                  <a16:creationId xmlns:a16="http://schemas.microsoft.com/office/drawing/2014/main" id="{A05003DD-CBE3-4810-9430-9ED75E01A3B9}"/>
                </a:ext>
              </a:extLst>
            </p:cNvPr>
            <p:cNvSpPr/>
            <p:nvPr/>
          </p:nvSpPr>
          <p:spPr>
            <a:xfrm rot="3244786">
              <a:off x="6212701" y="1358356"/>
              <a:ext cx="1413520" cy="5855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Flèche : courbe vers le bas 82">
              <a:extLst>
                <a:ext uri="{FF2B5EF4-FFF2-40B4-BE49-F238E27FC236}">
                  <a16:creationId xmlns:a16="http://schemas.microsoft.com/office/drawing/2014/main" id="{9983B572-0FCE-4657-B8EC-EF06C5812839}"/>
                </a:ext>
              </a:extLst>
            </p:cNvPr>
            <p:cNvSpPr/>
            <p:nvPr/>
          </p:nvSpPr>
          <p:spPr>
            <a:xfrm rot="6278954">
              <a:off x="6991538" y="3620781"/>
              <a:ext cx="1413520" cy="5855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4" name="Flèche : courbe vers le bas 83">
              <a:extLst>
                <a:ext uri="{FF2B5EF4-FFF2-40B4-BE49-F238E27FC236}">
                  <a16:creationId xmlns:a16="http://schemas.microsoft.com/office/drawing/2014/main" id="{601C6D3A-2378-44BB-A0E1-9E5CAD08FC37}"/>
                </a:ext>
              </a:extLst>
            </p:cNvPr>
            <p:cNvSpPr/>
            <p:nvPr/>
          </p:nvSpPr>
          <p:spPr>
            <a:xfrm rot="11081717">
              <a:off x="4182011" y="4690354"/>
              <a:ext cx="1413520" cy="65406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Flèche : courbe vers le bas 84">
              <a:extLst>
                <a:ext uri="{FF2B5EF4-FFF2-40B4-BE49-F238E27FC236}">
                  <a16:creationId xmlns:a16="http://schemas.microsoft.com/office/drawing/2014/main" id="{7C533AC9-F13C-41E9-8E86-BF1FCCD5ECD2}"/>
                </a:ext>
              </a:extLst>
            </p:cNvPr>
            <p:cNvSpPr/>
            <p:nvPr/>
          </p:nvSpPr>
          <p:spPr>
            <a:xfrm rot="15326787">
              <a:off x="1661351" y="3429851"/>
              <a:ext cx="1413520" cy="65322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7" name="Flèche : courbe vers le bas 86">
              <a:extLst>
                <a:ext uri="{FF2B5EF4-FFF2-40B4-BE49-F238E27FC236}">
                  <a16:creationId xmlns:a16="http://schemas.microsoft.com/office/drawing/2014/main" id="{38B9CE99-A09C-48C7-8FE3-CA4102E02258}"/>
                </a:ext>
              </a:extLst>
            </p:cNvPr>
            <p:cNvSpPr/>
            <p:nvPr/>
          </p:nvSpPr>
          <p:spPr>
            <a:xfrm rot="19405327">
              <a:off x="3094404" y="1362738"/>
              <a:ext cx="1413520" cy="5855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331450"/>
            <a:ext cx="597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pour soutenir la motivation </a:t>
            </a:r>
          </a:p>
          <a:p>
            <a:pPr algn="ctr">
              <a:defRPr/>
            </a:pPr>
            <a:endParaRPr lang="fr-FR" sz="3200" dirty="0">
              <a:solidFill>
                <a:srgbClr val="0C7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1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F023547-E3CE-4E10-9461-E24DE2590B3C}"/>
              </a:ext>
            </a:extLst>
          </p:cNvPr>
          <p:cNvSpPr txBox="1"/>
          <p:nvPr/>
        </p:nvSpPr>
        <p:spPr>
          <a:xfrm>
            <a:off x="1239819" y="1873219"/>
            <a:ext cx="766983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Fixer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objectifs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des attentes et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règles clairement définis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Encouragez les étudiants à se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concentrer sur leur amélioration continue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et pas seulement sur leur note à un contrôle  ou à un test.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Aidez les étudiants à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évaluer leurs progrès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en les encourageant à critiquer leur propre travail, à analyser leurs forces et à travailler sur leurs faiblesses.</a:t>
            </a:r>
          </a:p>
          <a:p>
            <a:endParaRPr lang="fr-FR" dirty="0">
              <a:solidFill>
                <a:srgbClr val="4D515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31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331450"/>
            <a:ext cx="597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Pratiques pour soutenir la motivation </a:t>
            </a:r>
          </a:p>
          <a:p>
            <a:pPr algn="ctr">
              <a:defRPr/>
            </a:pPr>
            <a:endParaRPr lang="fr-FR" sz="3200" dirty="0">
              <a:solidFill>
                <a:srgbClr val="0C7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1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F023547-E3CE-4E10-9461-E24DE2590B3C}"/>
              </a:ext>
            </a:extLst>
          </p:cNvPr>
          <p:cNvSpPr txBox="1"/>
          <p:nvPr/>
        </p:nvSpPr>
        <p:spPr>
          <a:xfrm>
            <a:off x="1172411" y="1116280"/>
            <a:ext cx="7669837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>
              <a:solidFill>
                <a:srgbClr val="040C28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Demandez à vos étudiants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leur retour sur ce qui pourrait être amélioré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et ce qui fonctionne bien pour eux. Les étudiants sont susceptibles d'être plus motivés lorsqu'ils ont le sentiment que leurs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opinions sont valorisées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Proposer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activités d'apprentissage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qui favorisent l'ancrage des apprentissages.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Publier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fréquemment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questions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qui suscitent la réflexion.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Mettre en place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emails de rappel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pour les apprenants les plus tête en l’air 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64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5F56ED8-72D0-426D-9A04-5538868C7824}"/>
              </a:ext>
            </a:extLst>
          </p:cNvPr>
          <p:cNvSpPr txBox="1"/>
          <p:nvPr/>
        </p:nvSpPr>
        <p:spPr>
          <a:xfrm>
            <a:off x="2051720" y="79177"/>
            <a:ext cx="5976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Intelligence artificielle au service de l‘enseignement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111970-537F-455D-A769-FBD113437517}"/>
              </a:ext>
            </a:extLst>
          </p:cNvPr>
          <p:cNvSpPr/>
          <p:nvPr/>
        </p:nvSpPr>
        <p:spPr>
          <a:xfrm>
            <a:off x="899592" y="765572"/>
            <a:ext cx="8171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solidFill>
                <a:srgbClr val="082547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L’IA peut permettre aux enseignants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d’ajuster certaines parties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de leurs cours. Coursera, une plateforme de MOOC, qui informe l’enseignant dès qu’un grand nombre d’apprenants soumet une mauvaise réponse à une question.</a:t>
            </a:r>
          </a:p>
          <a:p>
            <a:pPr algn="just"/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L’IA permet d’implanter des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systèmes de tuteurs intelligents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dans les plateformes de formation à distance. Il existe de plus en plus de plateformes d’apprentissage à distance où l’on a recours à des tuteurs intelligents.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L’IA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transforme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la façon dont on interagit avec l’information. Par exemple, sans toujours le savoir, Google adapte les résultats d’une recherche selon notre géolocalisation ou encore nos recherches précédentes.</a:t>
            </a:r>
          </a:p>
          <a:p>
            <a:pPr algn="just"/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0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5F56ED8-72D0-426D-9A04-5538868C7824}"/>
              </a:ext>
            </a:extLst>
          </p:cNvPr>
          <p:cNvSpPr txBox="1"/>
          <p:nvPr/>
        </p:nvSpPr>
        <p:spPr>
          <a:xfrm>
            <a:off x="2051720" y="79177"/>
            <a:ext cx="5976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Intelligence artificielle au service de l‘enseignement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1C9A57-3BF8-499A-8FCA-5A8E0A3F22CF}"/>
              </a:ext>
            </a:extLst>
          </p:cNvPr>
          <p:cNvSpPr txBox="1"/>
          <p:nvPr/>
        </p:nvSpPr>
        <p:spPr>
          <a:xfrm>
            <a:off x="1065384" y="1150515"/>
            <a:ext cx="77768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itchFamily="34" charset="0"/>
              </a:rPr>
              <a:t>L’IA peut permettre aux établissements de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prévenir le décrochage scolaire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à partir des données recueillies auprès des apprenants, on peut être informées plus rapidement des apprenants à risque.</a:t>
            </a:r>
          </a:p>
          <a:p>
            <a:pPr algn="just"/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L’IA permet de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détecter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en partie du moins,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l’humeur des apprenants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et, ainsi, de fournir des informations importantes à l’enseignant pour qu’il adapte sa pratique.</a:t>
            </a:r>
          </a:p>
          <a:p>
            <a:pPr algn="just"/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L’IA peut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faciliter l’aide aux devoirs, personnalisée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en lien avec les défis d’apprendre rencontrés par les apprenants.</a:t>
            </a:r>
          </a:p>
        </p:txBody>
      </p:sp>
    </p:spTree>
    <p:extLst>
      <p:ext uri="{BB962C8B-B14F-4D97-AF65-F5344CB8AC3E}">
        <p14:creationId xmlns:p14="http://schemas.microsoft.com/office/powerpoint/2010/main" val="71343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642996" y="-47890"/>
            <a:ext cx="5688012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675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925" indent="0" algn="ctr"/>
            <a:endParaRPr lang="fr-FR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C3916356-E43F-4508-959D-182CC8EFB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08533"/>
            <a:ext cx="7776864" cy="44631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81E99CE-138B-4C34-AA11-002B4FE7ABC5}"/>
              </a:ext>
            </a:extLst>
          </p:cNvPr>
          <p:cNvSpPr/>
          <p:nvPr/>
        </p:nvSpPr>
        <p:spPr>
          <a:xfrm>
            <a:off x="1115616" y="19164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Impacts de l‘IA sur l‘enseignement</a:t>
            </a:r>
          </a:p>
        </p:txBody>
      </p:sp>
    </p:spTree>
    <p:extLst>
      <p:ext uri="{BB962C8B-B14F-4D97-AF65-F5344CB8AC3E}">
        <p14:creationId xmlns:p14="http://schemas.microsoft.com/office/powerpoint/2010/main" val="187285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02033B-7AFF-4E24-86C7-468FD89C0853}"/>
              </a:ext>
            </a:extLst>
          </p:cNvPr>
          <p:cNvSpPr/>
          <p:nvPr/>
        </p:nvSpPr>
        <p:spPr>
          <a:xfrm>
            <a:off x="1213954" y="1057156"/>
            <a:ext cx="78568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I faut juste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Préparer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les futurs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enseignants</a:t>
            </a:r>
            <a:r>
              <a:rPr lang="fr-F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à l’arrivée de nouvelles technologies en enseignement.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IA est déjà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omniprésente en éducation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: livres intelligents, moteurs de recherche, applications éducatives, plateformes d’apprentissage,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défis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auquel fait face notre système d’enseignement confronté à l’arrivée de l’IA est de trouver un juste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équilibre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entre le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maintien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de certains aspects traditionnels qui ont fait la richesse de l’enseignement depuis des siècles et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mise à profit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des nouvelles possibilités qu’offre ces technologies en enseignement.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A50B30-3E19-4B44-8537-1590053A3D5E}"/>
              </a:ext>
            </a:extLst>
          </p:cNvPr>
          <p:cNvSpPr txBox="1"/>
          <p:nvPr/>
        </p:nvSpPr>
        <p:spPr>
          <a:xfrm>
            <a:off x="2411760" y="398488"/>
            <a:ext cx="4580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5294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960688" y="893763"/>
            <a:ext cx="5688012" cy="54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675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925" indent="0" algn="ctr"/>
            <a:endParaRPr lang="fr-FR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275856" y="2060848"/>
            <a:ext cx="3672408" cy="1224136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139952" y="2276872"/>
            <a:ext cx="2088232" cy="5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34925" algn="ctr" defTabSz="912813" eaLnBrk="0" hangingPunct="0"/>
            <a:r>
              <a:rPr lang="fr-FR" sz="3200" b="1" dirty="0">
                <a:solidFill>
                  <a:srgbClr val="F90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Merci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FDC93393-3AE4-4667-B041-BF93E21F6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0"/>
            <a:ext cx="1880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Sommaire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07057C7-EA93-49AA-8A69-E7CD5821D95A}"/>
              </a:ext>
            </a:extLst>
          </p:cNvPr>
          <p:cNvSpPr txBox="1">
            <a:spLocks/>
          </p:cNvSpPr>
          <p:nvPr/>
        </p:nvSpPr>
        <p:spPr>
          <a:xfrm>
            <a:off x="1624818" y="1196752"/>
            <a:ext cx="6763606" cy="446449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Types d’outils TIC pour l’enseignement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Atouts pour l’apprentissage 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de gestion de l'apprentissage (LMS)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Bénéfices des LMS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Problèmes soulevés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Motivations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pour soutenir la Motivation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IA au service de l’enseignement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pPr fontAlgn="auto">
              <a:spcAft>
                <a:spcPts val="0"/>
              </a:spcAft>
            </a:pPr>
            <a:endParaRPr lang="fr-FR" sz="2100" dirty="0"/>
          </a:p>
          <a:p>
            <a:pPr fontAlgn="auto">
              <a:spcAft>
                <a:spcPts val="0"/>
              </a:spcAft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5978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>
            <a:extLst>
              <a:ext uri="{FF2B5EF4-FFF2-40B4-BE49-F238E27FC236}">
                <a16:creationId xmlns:a16="http://schemas.microsoft.com/office/drawing/2014/main" id="{A8B97255-B637-42BF-B692-3E21E129E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80" y="0"/>
            <a:ext cx="6480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http://www0.dfj.vd.ch/publications/courrier/ligne/courrier18web/images/classe_gendroz.jpg">
            <a:extLst>
              <a:ext uri="{FF2B5EF4-FFF2-40B4-BE49-F238E27FC236}">
                <a16:creationId xmlns:a16="http://schemas.microsoft.com/office/drawing/2014/main" id="{CF3075DE-D2A8-4EFB-A570-29E909DF9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08619"/>
            <a:ext cx="3672408" cy="2172424"/>
          </a:xfrm>
          <a:prstGeom prst="rect">
            <a:avLst/>
          </a:prstGeom>
          <a:noFill/>
        </p:spPr>
      </p:pic>
      <p:pic>
        <p:nvPicPr>
          <p:cNvPr id="8" name="Picture 4" descr="http://ts1.mm.bing.net/th?id=H.4653284387521216&amp;pid=15.1">
            <a:extLst>
              <a:ext uri="{FF2B5EF4-FFF2-40B4-BE49-F238E27FC236}">
                <a16:creationId xmlns:a16="http://schemas.microsoft.com/office/drawing/2014/main" id="{E36698C3-4F8E-48C5-BD65-9CA9C8BB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5310"/>
            <a:ext cx="3672408" cy="2160240"/>
          </a:xfrm>
          <a:prstGeom prst="rect">
            <a:avLst/>
          </a:prstGeom>
          <a:noFill/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F1F6991-BAA4-40BD-A0B0-BFF50088A949}"/>
              </a:ext>
            </a:extLst>
          </p:cNvPr>
          <p:cNvSpPr/>
          <p:nvPr/>
        </p:nvSpPr>
        <p:spPr>
          <a:xfrm>
            <a:off x="2933818" y="2781043"/>
            <a:ext cx="468052" cy="1364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D924D0-7F7E-482B-B6E9-5E6BD9ED4FA3}"/>
              </a:ext>
            </a:extLst>
          </p:cNvPr>
          <p:cNvSpPr/>
          <p:nvPr/>
        </p:nvSpPr>
        <p:spPr>
          <a:xfrm>
            <a:off x="5169840" y="1470508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bri" pitchFamily="34" charset="0"/>
                <a:cs typeface="Calibri" pitchFamily="34" charset="0"/>
              </a:rPr>
              <a:t>Dans un monde où la place du numérique s’affirme chaque jour davantage, et où les jeunes sont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captivés par les technologies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l’école, l’université ne semblent avoir d’autres choix que de donner une place de choix au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numérique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2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>
            <a:extLst>
              <a:ext uri="{FF2B5EF4-FFF2-40B4-BE49-F238E27FC236}">
                <a16:creationId xmlns:a16="http://schemas.microsoft.com/office/drawing/2014/main" id="{BA8A3CCA-5C5F-48DF-BAAA-FF5C83A0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80" y="0"/>
            <a:ext cx="64807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7F7933-30E7-453B-A50D-B42EDE2A0A4A}"/>
              </a:ext>
            </a:extLst>
          </p:cNvPr>
          <p:cNvSpPr txBox="1"/>
          <p:nvPr/>
        </p:nvSpPr>
        <p:spPr>
          <a:xfrm>
            <a:off x="1116760" y="1052736"/>
            <a:ext cx="8027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Impossible de rester sourds aux transformations sociales et aux nouvelles avenues que le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numérique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offre à l’enseignement. </a:t>
            </a:r>
          </a:p>
        </p:txBody>
      </p:sp>
      <p:sp>
        <p:nvSpPr>
          <p:cNvPr id="12" name="Organigramme : Fusion 11">
            <a:extLst>
              <a:ext uri="{FF2B5EF4-FFF2-40B4-BE49-F238E27FC236}">
                <a16:creationId xmlns:a16="http://schemas.microsoft.com/office/drawing/2014/main" id="{7EFD6388-BCFC-40ED-A6B7-355F2BC1F28B}"/>
              </a:ext>
            </a:extLst>
          </p:cNvPr>
          <p:cNvSpPr/>
          <p:nvPr/>
        </p:nvSpPr>
        <p:spPr>
          <a:xfrm>
            <a:off x="1908892" y="2463027"/>
            <a:ext cx="6408712" cy="1438130"/>
          </a:xfrm>
          <a:prstGeom prst="flowChartMerg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Améliorer la qualité de l'apprentissage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5E264F3-9254-48BA-A83C-BE0EB3B3A11B}"/>
              </a:ext>
            </a:extLst>
          </p:cNvPr>
          <p:cNvSpPr txBox="1"/>
          <p:nvPr/>
        </p:nvSpPr>
        <p:spPr>
          <a:xfrm>
            <a:off x="1259632" y="4480451"/>
            <a:ext cx="7811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Si vous êtes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enseignant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et souhaitez que vos étudiants soient les meilleurs, vous devez inclure certains des outils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TIC</a:t>
            </a:r>
          </a:p>
        </p:txBody>
      </p:sp>
    </p:spTree>
    <p:extLst>
      <p:ext uri="{BB962C8B-B14F-4D97-AF65-F5344CB8AC3E}">
        <p14:creationId xmlns:p14="http://schemas.microsoft.com/office/powerpoint/2010/main" val="151171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19672" y="70789"/>
            <a:ext cx="6094248" cy="11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Types d’outils TIC pour l’enseignement</a:t>
            </a: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2A3EF30-D37E-422A-833C-2FF48A0CD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60" y="1441410"/>
            <a:ext cx="5088160" cy="29236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828EB1-9437-4144-B11D-ACAF4CA0778B}"/>
              </a:ext>
            </a:extLst>
          </p:cNvPr>
          <p:cNvSpPr txBox="1"/>
          <p:nvPr/>
        </p:nvSpPr>
        <p:spPr>
          <a:xfrm>
            <a:off x="993377" y="4924544"/>
            <a:ext cx="7848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bri" pitchFamily="34" charset="0"/>
                <a:cs typeface="Calibri" pitchFamily="34" charset="0"/>
              </a:rPr>
              <a:t>Les outils TIC pour l'enseignement couvrent tout, les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infrastructures numériques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telles que les ordinateurs, les ordinateurs portables, les tablettes, les smartphones etc., </a:t>
            </a:r>
          </a:p>
        </p:txBody>
      </p:sp>
    </p:spTree>
    <p:extLst>
      <p:ext uri="{BB962C8B-B14F-4D97-AF65-F5344CB8AC3E}">
        <p14:creationId xmlns:p14="http://schemas.microsoft.com/office/powerpoint/2010/main" val="403696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01DDAD-BFA2-4FB7-927A-A57F3682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0172FE-E58F-44DD-AA8E-497E4BDF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8610600" cy="256456"/>
          </a:xfrm>
        </p:spPr>
        <p:txBody>
          <a:bodyPr/>
          <a:lstStyle/>
          <a:p>
            <a:r>
              <a:rPr kumimoji="0" lang="fr-FR" dirty="0"/>
              <a:t>09/05/2024                                 Dre. Amel BEHAZ                                                          a.behaz@univ-batna2.dz</a:t>
            </a:r>
            <a:endParaRPr kumimoji="0" lang="en-US" dirty="0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A735761F-F80E-40D8-A7C7-52EDF4C71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480" y="0"/>
            <a:ext cx="64807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Types d’outils TIC pour l’enseignement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6CA5FE-4566-4EA2-89C4-FD706824C932}"/>
              </a:ext>
            </a:extLst>
          </p:cNvPr>
          <p:cNvSpPr txBox="1"/>
          <p:nvPr/>
        </p:nvSpPr>
        <p:spPr>
          <a:xfrm>
            <a:off x="2252307" y="5348011"/>
            <a:ext cx="635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itchFamily="34" charset="0"/>
                <a:cs typeface="Calibri" pitchFamily="34" charset="0"/>
              </a:rPr>
              <a:t>Moyens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novateurs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facilitant la tâche pour les deux pôles (enseignant / apprenant) </a:t>
            </a:r>
          </a:p>
        </p:txBody>
      </p:sp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41E6B90-8167-42F8-B65B-4B71FF6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" y="1285754"/>
            <a:ext cx="1152128" cy="521253"/>
          </a:xfrm>
          <a:prstGeom prst="rect">
            <a:avLst/>
          </a:prstGeom>
        </p:spPr>
      </p:pic>
      <p:pic>
        <p:nvPicPr>
          <p:cNvPr id="10" name="Image 9" descr="Une image contenant Graphique, Police, symbole, Caractère coloré&#10;&#10;Description générée automatiquement">
            <a:extLst>
              <a:ext uri="{FF2B5EF4-FFF2-40B4-BE49-F238E27FC236}">
                <a16:creationId xmlns:a16="http://schemas.microsoft.com/office/drawing/2014/main" id="{02790424-7B9E-4DD8-A076-792FD14E5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23743"/>
            <a:ext cx="1487448" cy="521253"/>
          </a:xfrm>
          <a:prstGeom prst="rect">
            <a:avLst/>
          </a:prstGeom>
        </p:spPr>
      </p:pic>
      <p:pic>
        <p:nvPicPr>
          <p:cNvPr id="12" name="Image 11" descr="Une image contenant Graphique, logo, graphisme, Police&#10;&#10;Description générée automatiquement">
            <a:extLst>
              <a:ext uri="{FF2B5EF4-FFF2-40B4-BE49-F238E27FC236}">
                <a16:creationId xmlns:a16="http://schemas.microsoft.com/office/drawing/2014/main" id="{3E1324AE-75C7-4DBC-ABCA-33976C496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19" y="1266496"/>
            <a:ext cx="1152129" cy="559768"/>
          </a:xfrm>
          <a:prstGeom prst="rect">
            <a:avLst/>
          </a:prstGeom>
        </p:spPr>
      </p:pic>
      <p:pic>
        <p:nvPicPr>
          <p:cNvPr id="15" name="Image 14" descr="Une image contenant cœur, clipart&#10;&#10;Description générée automatiquement">
            <a:extLst>
              <a:ext uri="{FF2B5EF4-FFF2-40B4-BE49-F238E27FC236}">
                <a16:creationId xmlns:a16="http://schemas.microsoft.com/office/drawing/2014/main" id="{1E285AE1-80B6-4AC9-9723-35B5C29E2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72" y="1247764"/>
            <a:ext cx="1152128" cy="559243"/>
          </a:xfrm>
          <a:prstGeom prst="rect">
            <a:avLst/>
          </a:prstGeom>
        </p:spPr>
      </p:pic>
      <p:pic>
        <p:nvPicPr>
          <p:cNvPr id="17" name="Image 16" descr="Une image contenant texte, logo, Police, conception&#10;&#10;Description générée automatiquement">
            <a:extLst>
              <a:ext uri="{FF2B5EF4-FFF2-40B4-BE49-F238E27FC236}">
                <a16:creationId xmlns:a16="http://schemas.microsoft.com/office/drawing/2014/main" id="{3AE71A8F-B217-4D12-961D-5368C3236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92" y="1266496"/>
            <a:ext cx="1152128" cy="521253"/>
          </a:xfrm>
          <a:prstGeom prst="rect">
            <a:avLst/>
          </a:prstGeom>
        </p:spPr>
      </p:pic>
      <p:pic>
        <p:nvPicPr>
          <p:cNvPr id="22" name="Image 21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05D6F8B6-8244-48E1-9A74-5F410D5FA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28" y="1376085"/>
            <a:ext cx="1152129" cy="468911"/>
          </a:xfrm>
          <a:prstGeom prst="rect">
            <a:avLst/>
          </a:prstGeom>
        </p:spPr>
      </p:pic>
      <p:pic>
        <p:nvPicPr>
          <p:cNvPr id="27" name="Image 26" descr="Une image contenant capture d’écran, texte, diagramme, conception&#10;&#10;Description générée automatiquement">
            <a:extLst>
              <a:ext uri="{FF2B5EF4-FFF2-40B4-BE49-F238E27FC236}">
                <a16:creationId xmlns:a16="http://schemas.microsoft.com/office/drawing/2014/main" id="{F6A62FBE-12F1-4AE0-8926-720A20A37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98" y="2026289"/>
            <a:ext cx="7510421" cy="29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4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27784" y="70789"/>
            <a:ext cx="5437388" cy="59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Atouts pour l'apprentissage</a:t>
            </a: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89B3F77-D7D7-44EE-9792-8BA5F073EA40}"/>
              </a:ext>
            </a:extLst>
          </p:cNvPr>
          <p:cNvSpPr txBox="1"/>
          <p:nvPr/>
        </p:nvSpPr>
        <p:spPr>
          <a:xfrm>
            <a:off x="986304" y="797196"/>
            <a:ext cx="7885660" cy="563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Distribution facile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des ressources d’apprentissage.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Amélioration des capacités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des étudiants en TIC et leurs connaissances en TIC.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Amélioration de la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capacité de rétention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Amélioration de l’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interactivité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Création facile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de matériel d'étude.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Offrir un apprentissage et une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personnalisation aux rythmes des étudiants.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Favorise la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collaboration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entre étudiants.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Offre un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accès rapide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et énorme aux ressources d’apprentissage.</a:t>
            </a:r>
          </a:p>
          <a:p>
            <a:pPr marL="457200" lvl="0" indent="-457200" fontAlgn="base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Favorise un 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apprentissage actif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et indépendant.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55" y="1376772"/>
            <a:ext cx="335401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1412044"/>
            <a:ext cx="347156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6180" y="4293096"/>
            <a:ext cx="41240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71600" y="0"/>
            <a:ext cx="7776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Systèmes de gestion de l'apprentissage (LMS)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92D889B9-7BD1-4FF9-95B7-2E62376FC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01" y="707365"/>
            <a:ext cx="2269967" cy="584775"/>
          </a:xfrm>
          <a:prstGeom prst="rect">
            <a:avLst/>
          </a:prstGeom>
        </p:spPr>
      </p:pic>
      <p:pic>
        <p:nvPicPr>
          <p:cNvPr id="13" name="Image 12" descr="Une image contenant oiseau&#10;&#10;Description générée automatiquement">
            <a:extLst>
              <a:ext uri="{FF2B5EF4-FFF2-40B4-BE49-F238E27FC236}">
                <a16:creationId xmlns:a16="http://schemas.microsoft.com/office/drawing/2014/main" id="{3D3EC3E2-AC3B-41B4-BCD1-E840160C7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10" y="3772827"/>
            <a:ext cx="1686160" cy="443303"/>
          </a:xfrm>
          <a:prstGeom prst="rect">
            <a:avLst/>
          </a:prstGeom>
        </p:spPr>
      </p:pic>
      <p:pic>
        <p:nvPicPr>
          <p:cNvPr id="17" name="Image 16" descr="Une image contenant texte, capture d’écran, Visage humain, signe&#10;&#10;Description générée automatiquement">
            <a:extLst>
              <a:ext uri="{FF2B5EF4-FFF2-40B4-BE49-F238E27FC236}">
                <a16:creationId xmlns:a16="http://schemas.microsoft.com/office/drawing/2014/main" id="{F368E4A2-6111-42F0-8A49-96A2BD4BB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81" y="753376"/>
            <a:ext cx="2245975" cy="584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6552" y="135293"/>
            <a:ext cx="5904656" cy="12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C7C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LMS: </a:t>
            </a:r>
            <a:endParaRPr lang="fr-F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C7CD2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3200" dirty="0">
              <a:solidFill>
                <a:srgbClr val="0C7C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0" y="6484912"/>
            <a:ext cx="8748464" cy="256456"/>
          </a:xfrm>
        </p:spPr>
        <p:txBody>
          <a:bodyPr/>
          <a:lstStyle/>
          <a:p>
            <a:r>
              <a:rPr kumimoji="0" lang="fr-FR" b="1">
                <a:solidFill>
                  <a:schemeClr val="tx1"/>
                </a:solidFill>
              </a:rPr>
              <a:t>09/05/2024                                 Dre. Amel BEHAZ                                                          a.behaz@univ-batna2.dz</a:t>
            </a:r>
            <a:endParaRPr kumimoji="0"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oiseau&#10;&#10;Description générée automatiquement">
            <a:extLst>
              <a:ext uri="{FF2B5EF4-FFF2-40B4-BE49-F238E27FC236}">
                <a16:creationId xmlns:a16="http://schemas.microsoft.com/office/drawing/2014/main" id="{626A4829-5CFC-4E11-B792-58C78A84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3718"/>
            <a:ext cx="1686160" cy="619211"/>
          </a:xfrm>
          <a:prstGeom prst="rect">
            <a:avLst/>
          </a:prstGeom>
        </p:spPr>
      </p:pic>
      <p:pic>
        <p:nvPicPr>
          <p:cNvPr id="7" name="Image 6" descr="Une image contenant Visage humain, personne, Menton, Barbe humaine&#10;&#10;Description générée automatiquement">
            <a:extLst>
              <a:ext uri="{FF2B5EF4-FFF2-40B4-BE49-F238E27FC236}">
                <a16:creationId xmlns:a16="http://schemas.microsoft.com/office/drawing/2014/main" id="{A73EEEB1-1626-4F22-9023-BAF2C57F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95049"/>
            <a:ext cx="1800476" cy="197391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CA2129-6C73-4708-8A65-3A7D57E7B106}"/>
              </a:ext>
            </a:extLst>
          </p:cNvPr>
          <p:cNvSpPr txBox="1"/>
          <p:nvPr/>
        </p:nvSpPr>
        <p:spPr>
          <a:xfrm>
            <a:off x="3368880" y="722929"/>
            <a:ext cx="48681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Calibri" pitchFamily="34" charset="0"/>
                <a:cs typeface="Calibri" pitchFamily="34" charset="0"/>
              </a:rPr>
              <a:t>Martin Dougiamas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, fondateur et PDG de Moodle, a reçu un doctorat honorifique du Département des systèmes numériques de l'École des technologies de l'information et des communications de l'Université du Pirée, en Grèce.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CD01B8-BE09-425C-9D59-F252608BC12C}"/>
              </a:ext>
            </a:extLst>
          </p:cNvPr>
          <p:cNvSpPr/>
          <p:nvPr/>
        </p:nvSpPr>
        <p:spPr>
          <a:xfrm>
            <a:off x="3600985" y="3617405"/>
            <a:ext cx="1800476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Gestion des cours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993BE6C-90A8-4F4C-8F27-AE96CDD6529A}"/>
              </a:ext>
            </a:extLst>
          </p:cNvPr>
          <p:cNvSpPr/>
          <p:nvPr/>
        </p:nvSpPr>
        <p:spPr>
          <a:xfrm>
            <a:off x="1072880" y="3760091"/>
            <a:ext cx="1952876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Gestion des utilisateurs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CF7411-90B5-4A19-81A6-4600E09F9113}"/>
              </a:ext>
            </a:extLst>
          </p:cNvPr>
          <p:cNvSpPr/>
          <p:nvPr/>
        </p:nvSpPr>
        <p:spPr>
          <a:xfrm>
            <a:off x="5042679" y="4629615"/>
            <a:ext cx="1800476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Gestion des contenus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F6305CF-C249-4376-A181-3E4A292A63A3}"/>
              </a:ext>
            </a:extLst>
          </p:cNvPr>
          <p:cNvSpPr/>
          <p:nvPr/>
        </p:nvSpPr>
        <p:spPr>
          <a:xfrm>
            <a:off x="6321208" y="3519435"/>
            <a:ext cx="2749640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Outils de communication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17DA927-F9D5-456F-8BFF-8D97F558FD86}"/>
              </a:ext>
            </a:extLst>
          </p:cNvPr>
          <p:cNvSpPr/>
          <p:nvPr/>
        </p:nvSpPr>
        <p:spPr>
          <a:xfrm>
            <a:off x="2177009" y="4985555"/>
            <a:ext cx="2661779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Outils Evaluation &amp; Notation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C1862E3-7088-4D13-9339-B5046913BD90}"/>
              </a:ext>
            </a:extLst>
          </p:cNvPr>
          <p:cNvSpPr/>
          <p:nvPr/>
        </p:nvSpPr>
        <p:spPr>
          <a:xfrm>
            <a:off x="6993842" y="4985555"/>
            <a:ext cx="1800476" cy="136815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Rapports &amp; Analyses</a:t>
            </a:r>
          </a:p>
        </p:txBody>
      </p:sp>
    </p:spTree>
    <p:extLst>
      <p:ext uri="{BB962C8B-B14F-4D97-AF65-F5344CB8AC3E}">
        <p14:creationId xmlns:p14="http://schemas.microsoft.com/office/powerpoint/2010/main" val="7930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43145</TotalTime>
  <Words>1152</Words>
  <Application>Microsoft Office PowerPoint</Application>
  <PresentationFormat>Affichage à l'écran (4:3)</PresentationFormat>
  <Paragraphs>172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Gill Sans MT</vt:lpstr>
      <vt:lpstr>Times New Roman</vt:lpstr>
      <vt:lpstr>Verdana</vt:lpstr>
      <vt:lpstr>Wingdings 2</vt:lpstr>
      <vt:lpstr>Solstice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win</cp:lastModifiedBy>
  <cp:revision>521</cp:revision>
  <dcterms:created xsi:type="dcterms:W3CDTF">2009-03-23T15:23:24Z</dcterms:created>
  <dcterms:modified xsi:type="dcterms:W3CDTF">2024-05-13T08:41:47Z</dcterms:modified>
</cp:coreProperties>
</file>