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4536" r:id="rId1"/>
  </p:sldMasterIdLst>
  <p:notesMasterIdLst>
    <p:notesMasterId r:id="rId36"/>
  </p:notesMasterIdLst>
  <p:sldIdLst>
    <p:sldId id="401" r:id="rId2"/>
    <p:sldId id="259" r:id="rId3"/>
    <p:sldId id="350" r:id="rId4"/>
    <p:sldId id="378" r:id="rId5"/>
    <p:sldId id="413" r:id="rId6"/>
    <p:sldId id="414" r:id="rId7"/>
    <p:sldId id="415" r:id="rId8"/>
    <p:sldId id="416" r:id="rId9"/>
    <p:sldId id="417" r:id="rId10"/>
    <p:sldId id="418" r:id="rId11"/>
    <p:sldId id="419" r:id="rId12"/>
    <p:sldId id="420" r:id="rId13"/>
    <p:sldId id="421" r:id="rId14"/>
    <p:sldId id="422" r:id="rId15"/>
    <p:sldId id="423" r:id="rId16"/>
    <p:sldId id="424" r:id="rId17"/>
    <p:sldId id="425" r:id="rId18"/>
    <p:sldId id="426" r:id="rId19"/>
    <p:sldId id="427" r:id="rId20"/>
    <p:sldId id="428" r:id="rId21"/>
    <p:sldId id="429" r:id="rId22"/>
    <p:sldId id="430" r:id="rId23"/>
    <p:sldId id="431" r:id="rId24"/>
    <p:sldId id="432" r:id="rId25"/>
    <p:sldId id="433" r:id="rId26"/>
    <p:sldId id="434" r:id="rId27"/>
    <p:sldId id="435" r:id="rId28"/>
    <p:sldId id="436" r:id="rId29"/>
    <p:sldId id="437" r:id="rId30"/>
    <p:sldId id="438" r:id="rId31"/>
    <p:sldId id="439" r:id="rId32"/>
    <p:sldId id="440" r:id="rId33"/>
    <p:sldId id="441" r:id="rId34"/>
    <p:sldId id="314" r:id="rId35"/>
  </p:sldIdLst>
  <p:sldSz cx="9144000" cy="6858000" type="screen4x3"/>
  <p:notesSz cx="6858000" cy="994568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Style moyen 2 - Accentuation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Style moyen 2 - Accentuation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647" autoAdjust="0"/>
    <p:restoredTop sz="95520" autoAdjust="0"/>
  </p:normalViewPr>
  <p:slideViewPr>
    <p:cSldViewPr>
      <p:cViewPr varScale="1">
        <p:scale>
          <a:sx n="114" d="100"/>
          <a:sy n="114" d="100"/>
        </p:scale>
        <p:origin x="1698"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97284"/>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p:cNvSpPr>
            <a:spLocks noGrp="1"/>
          </p:cNvSpPr>
          <p:nvPr>
            <p:ph type="dt" idx="1"/>
          </p:nvPr>
        </p:nvSpPr>
        <p:spPr>
          <a:xfrm>
            <a:off x="3884613" y="0"/>
            <a:ext cx="2971800" cy="497284"/>
          </a:xfrm>
          <a:prstGeom prst="rect">
            <a:avLst/>
          </a:prstGeom>
        </p:spPr>
        <p:txBody>
          <a:bodyPr vert="horz" lIns="91440" tIns="45720" rIns="91440" bIns="45720" rtlCol="0"/>
          <a:lstStyle>
            <a:lvl1pPr algn="r">
              <a:defRPr sz="1200"/>
            </a:lvl1pPr>
          </a:lstStyle>
          <a:p>
            <a:fld id="{D247FEE8-919D-472E-B319-68F323C159B4}" type="datetimeFigureOut">
              <a:rPr lang="fr-FR" smtClean="0"/>
              <a:pPr/>
              <a:t>13/05/2024</a:t>
            </a:fld>
            <a:endParaRPr lang="fr-FR" dirty="0"/>
          </a:p>
        </p:txBody>
      </p:sp>
      <p:sp>
        <p:nvSpPr>
          <p:cNvPr id="4" name="Espace réservé de l'image des diapositives 3"/>
          <p:cNvSpPr>
            <a:spLocks noGrp="1" noRot="1" noChangeAspect="1"/>
          </p:cNvSpPr>
          <p:nvPr>
            <p:ph type="sldImg" idx="2"/>
          </p:nvPr>
        </p:nvSpPr>
        <p:spPr>
          <a:xfrm>
            <a:off x="942975" y="746125"/>
            <a:ext cx="4972050" cy="3729038"/>
          </a:xfrm>
          <a:prstGeom prst="rect">
            <a:avLst/>
          </a:prstGeom>
          <a:noFill/>
          <a:ln w="12700">
            <a:solidFill>
              <a:prstClr val="black"/>
            </a:solidFill>
          </a:ln>
        </p:spPr>
        <p:txBody>
          <a:bodyPr vert="horz" lIns="91440" tIns="45720" rIns="91440" bIns="45720" rtlCol="0" anchor="ctr"/>
          <a:lstStyle/>
          <a:p>
            <a:endParaRPr lang="fr-FR" dirty="0"/>
          </a:p>
        </p:txBody>
      </p:sp>
      <p:sp>
        <p:nvSpPr>
          <p:cNvPr id="5" name="Espace réservé des commentaires 4"/>
          <p:cNvSpPr>
            <a:spLocks noGrp="1"/>
          </p:cNvSpPr>
          <p:nvPr>
            <p:ph type="body" sz="quarter" idx="3"/>
          </p:nvPr>
        </p:nvSpPr>
        <p:spPr>
          <a:xfrm>
            <a:off x="685800" y="4724202"/>
            <a:ext cx="5486400" cy="447556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46678"/>
            <a:ext cx="2971800" cy="497284"/>
          </a:xfrm>
          <a:prstGeom prst="rect">
            <a:avLst/>
          </a:prstGeom>
        </p:spPr>
        <p:txBody>
          <a:bodyPr vert="horz" lIns="91440" tIns="45720" rIns="91440" bIns="45720" rtlCol="0" anchor="b"/>
          <a:lstStyle>
            <a:lvl1pPr algn="l">
              <a:defRPr sz="1200"/>
            </a:lvl1pPr>
          </a:lstStyle>
          <a:p>
            <a:endParaRPr lang="fr-FR" dirty="0"/>
          </a:p>
        </p:txBody>
      </p:sp>
      <p:sp>
        <p:nvSpPr>
          <p:cNvPr id="7" name="Espace réservé du numéro de diapositive 6"/>
          <p:cNvSpPr>
            <a:spLocks noGrp="1"/>
          </p:cNvSpPr>
          <p:nvPr>
            <p:ph type="sldNum" sz="quarter" idx="5"/>
          </p:nvPr>
        </p:nvSpPr>
        <p:spPr>
          <a:xfrm>
            <a:off x="3884613" y="9446678"/>
            <a:ext cx="2971800" cy="497284"/>
          </a:xfrm>
          <a:prstGeom prst="rect">
            <a:avLst/>
          </a:prstGeom>
        </p:spPr>
        <p:txBody>
          <a:bodyPr vert="horz" lIns="91440" tIns="45720" rIns="91440" bIns="45720" rtlCol="0" anchor="b"/>
          <a:lstStyle>
            <a:lvl1pPr algn="r">
              <a:defRPr sz="1200"/>
            </a:lvl1pPr>
          </a:lstStyle>
          <a:p>
            <a:fld id="{DAD2B41D-27BC-4202-8D45-77C582498A4E}" type="slidenum">
              <a:rPr lang="fr-FR" smtClean="0"/>
              <a:pPr/>
              <a:t>‹N°›</a:t>
            </a:fld>
            <a:endParaRPr lang="fr-FR" dirty="0"/>
          </a:p>
        </p:txBody>
      </p:sp>
    </p:spTree>
    <p:extLst>
      <p:ext uri="{BB962C8B-B14F-4D97-AF65-F5344CB8AC3E}">
        <p14:creationId xmlns:p14="http://schemas.microsoft.com/office/powerpoint/2010/main" val="4256292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Connecteur droit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p>
            <a:endParaRPr kumimoji="0" lang="en-US" dirty="0"/>
          </a:p>
        </p:txBody>
      </p:sp>
      <p:sp>
        <p:nvSpPr>
          <p:cNvPr id="12" name="Titr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fr-FR"/>
              <a:t>Cliquez pour modifier le style du titre</a:t>
            </a:r>
            <a:endParaRPr kumimoji="0" lang="en-US"/>
          </a:p>
        </p:txBody>
      </p:sp>
      <p:sp>
        <p:nvSpPr>
          <p:cNvPr id="25" name="Sous-titr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a:t>Cliquez pour modifier le style des sous-titres du masque</a:t>
            </a:r>
            <a:endParaRPr kumimoji="0" lang="en-US"/>
          </a:p>
        </p:txBody>
      </p:sp>
      <p:sp>
        <p:nvSpPr>
          <p:cNvPr id="31" name="Espace réservé de la date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B6C132B4-5FBC-4961-B9ED-6CBA32CA3626}" type="datetimeFigureOut">
              <a:rPr lang="fr-FR" smtClean="0"/>
              <a:pPr/>
              <a:t>13/05/2024</a:t>
            </a:fld>
            <a:endParaRPr lang="fr-FR" dirty="0"/>
          </a:p>
        </p:txBody>
      </p:sp>
      <p:sp>
        <p:nvSpPr>
          <p:cNvPr id="18" name="Espace réservé du pied de page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fr-FR" dirty="0"/>
          </a:p>
        </p:txBody>
      </p:sp>
      <p:sp>
        <p:nvSpPr>
          <p:cNvPr id="29" name="Espace réservé du numéro de diapositive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26EAFAED-6B95-4FE7-A950-D4090E75808A}" type="slidenum">
              <a:rPr lang="fr-FR" smtClean="0"/>
              <a:pPr/>
              <a:t>‹N°›</a:t>
            </a:fld>
            <a:endParaRPr lang="fr-FR" dirty="0"/>
          </a:p>
        </p:txBody>
      </p:sp>
    </p:spTree>
  </p:cSld>
  <p:clrMapOvr>
    <a:overrideClrMapping bg1="lt1" tx1="dk1" bg2="lt2" tx2="dk2" accent1="accent1" accent2="accent2" accent3="accent3" accent4="accent4" accent5="accent5" accent6="accent6" hlink="hlink" folHlink="folHlink"/>
  </p:clrMapOvr>
  <p:transition spd="slow">
    <p:wedg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B6C132B4-5FBC-4961-B9ED-6CBA32CA3626}" type="datetimeFigureOut">
              <a:rPr lang="fr-FR" smtClean="0"/>
              <a:pPr/>
              <a:t>13/05/2024</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26EAFAED-6B95-4FE7-A950-D4090E75808A}" type="slidenum">
              <a:rPr lang="fr-FR" smtClean="0"/>
              <a:pPr/>
              <a:t>‹N°›</a:t>
            </a:fld>
            <a:endParaRPr lang="fr-FR" dirty="0"/>
          </a:p>
        </p:txBody>
      </p:sp>
    </p:spTree>
  </p:cSld>
  <p:clrMapOvr>
    <a:masterClrMapping/>
  </p:clrMapOvr>
  <p:transition spd="slow">
    <p:wedg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553200" y="274955"/>
            <a:ext cx="1524000" cy="5851525"/>
          </a:xfrm>
        </p:spPr>
        <p:txBody>
          <a:bodyPr vert="eaVert" anchor="t"/>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a:xfrm>
            <a:off x="457200" y="274642"/>
            <a:ext cx="6019800" cy="5851525"/>
          </a:xfrm>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a:xfrm>
            <a:off x="4242816" y="6557946"/>
            <a:ext cx="2002464" cy="226902"/>
          </a:xfrm>
        </p:spPr>
        <p:txBody>
          <a:bodyPr/>
          <a:lstStyle/>
          <a:p>
            <a:fld id="{B6C132B4-5FBC-4961-B9ED-6CBA32CA3626}" type="datetimeFigureOut">
              <a:rPr lang="fr-FR" smtClean="0"/>
              <a:pPr/>
              <a:t>13/05/2024</a:t>
            </a:fld>
            <a:endParaRPr lang="fr-FR" dirty="0"/>
          </a:p>
        </p:txBody>
      </p:sp>
      <p:sp>
        <p:nvSpPr>
          <p:cNvPr id="5" name="Espace réservé du pied de page 4"/>
          <p:cNvSpPr>
            <a:spLocks noGrp="1"/>
          </p:cNvSpPr>
          <p:nvPr>
            <p:ph type="ftr" sz="quarter" idx="11"/>
          </p:nvPr>
        </p:nvSpPr>
        <p:spPr>
          <a:xfrm>
            <a:off x="457200" y="6556248"/>
            <a:ext cx="3657600" cy="228600"/>
          </a:xfrm>
        </p:spPr>
        <p:txBody>
          <a:bodyPr/>
          <a:lstStyle/>
          <a:p>
            <a:endParaRPr lang="fr-FR" dirty="0"/>
          </a:p>
        </p:txBody>
      </p:sp>
      <p:sp>
        <p:nvSpPr>
          <p:cNvPr id="6" name="Espace réservé du numéro de diapositive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26EAFAED-6B95-4FE7-A950-D4090E75808A}" type="slidenum">
              <a:rPr lang="fr-FR" smtClean="0"/>
              <a:pPr/>
              <a:t>‹N°›</a:t>
            </a:fld>
            <a:endParaRPr lang="fr-FR" dirty="0"/>
          </a:p>
        </p:txBody>
      </p:sp>
    </p:spTree>
  </p:cSld>
  <p:clrMapOvr>
    <a:masterClrMapping/>
  </p:clrMapOvr>
  <p:transition spd="slow">
    <p:wedg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B6C132B4-5FBC-4961-B9ED-6CBA32CA3626}" type="datetimeFigureOut">
              <a:rPr lang="fr-FR" smtClean="0"/>
              <a:pPr/>
              <a:t>13/05/2024</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26EAFAED-6B95-4FE7-A950-D4090E75808A}" type="slidenum">
              <a:rPr lang="fr-FR" smtClean="0"/>
              <a:pPr/>
              <a:t>‹N°›</a:t>
            </a:fld>
            <a:endParaRPr lang="fr-FR" dirty="0"/>
          </a:p>
        </p:txBody>
      </p:sp>
    </p:spTree>
  </p:cSld>
  <p:clrMapOvr>
    <a:masterClrMapping/>
  </p:clrMapOvr>
  <p:transition spd="slow">
    <p:wedg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1">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fr-FR"/>
              <a:t>Cliquez pour modifier le style du titre</a:t>
            </a:r>
            <a:endParaRPr kumimoji="0" lang="en-US"/>
          </a:p>
        </p:txBody>
      </p:sp>
      <p:sp>
        <p:nvSpPr>
          <p:cNvPr id="3" name="Espace réservé du texte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a:t>Cliquez pour modifier les styles du texte du masque</a:t>
            </a:r>
          </a:p>
        </p:txBody>
      </p:sp>
      <p:sp>
        <p:nvSpPr>
          <p:cNvPr id="4" name="Espace réservé de la date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B6C132B4-5FBC-4961-B9ED-6CBA32CA3626}" type="datetimeFigureOut">
              <a:rPr lang="fr-FR" smtClean="0"/>
              <a:pPr/>
              <a:t>13/05/2024</a:t>
            </a:fld>
            <a:endParaRPr lang="fr-FR" dirty="0"/>
          </a:p>
        </p:txBody>
      </p:sp>
      <p:sp>
        <p:nvSpPr>
          <p:cNvPr id="5" name="Espace réservé du pied de page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fr-FR" dirty="0"/>
          </a:p>
        </p:txBody>
      </p:sp>
      <p:sp>
        <p:nvSpPr>
          <p:cNvPr id="6" name="Espace réservé du numéro de diapositive 5"/>
          <p:cNvSpPr>
            <a:spLocks noGrp="1"/>
          </p:cNvSpPr>
          <p:nvPr>
            <p:ph type="sldNum" sz="quarter" idx="12"/>
          </p:nvPr>
        </p:nvSpPr>
        <p:spPr>
          <a:xfrm>
            <a:off x="6733952" y="6555112"/>
            <a:ext cx="588336" cy="228600"/>
          </a:xfrm>
        </p:spPr>
        <p:txBody>
          <a:bodyPr/>
          <a:lstStyle/>
          <a:p>
            <a:fld id="{26EAFAED-6B95-4FE7-A950-D4090E75808A}" type="slidenum">
              <a:rPr lang="fr-FR" smtClean="0"/>
              <a:pPr/>
              <a:t>‹N°›</a:t>
            </a:fld>
            <a:endParaRPr lang="fr-FR" dirty="0"/>
          </a:p>
        </p:txBody>
      </p:sp>
    </p:spTree>
  </p:cSld>
  <p:clrMapOvr>
    <a:overrideClrMapping bg1="lt1" tx1="dk1" bg2="lt2" tx2="dk2" accent1="accent1" accent2="accent2" accent3="accent3" accent4="accent4" accent5="accent5" accent6="accent6" hlink="hlink" folHlink="folHlink"/>
  </p:clrMapOvr>
  <p:transition spd="slow">
    <p:wedg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320040"/>
            <a:ext cx="7242048" cy="1143000"/>
          </a:xfrm>
        </p:spPr>
        <p:txBody>
          <a:bodyPr/>
          <a:lstStyle/>
          <a:p>
            <a:r>
              <a:rPr kumimoji="0" lang="fr-FR"/>
              <a:t>Cliquez pour modifier le style du titre</a:t>
            </a:r>
            <a:endParaRPr kumimoji="0" lang="en-US"/>
          </a:p>
        </p:txBody>
      </p:sp>
      <p:sp>
        <p:nvSpPr>
          <p:cNvPr id="3" name="Espace réservé du contenu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u contenu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p:txBody>
          <a:bodyPr/>
          <a:lstStyle/>
          <a:p>
            <a:fld id="{B6C132B4-5FBC-4961-B9ED-6CBA32CA3626}" type="datetimeFigureOut">
              <a:rPr lang="fr-FR" smtClean="0"/>
              <a:pPr/>
              <a:t>13/05/2024</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26EAFAED-6B95-4FE7-A950-D4090E75808A}" type="slidenum">
              <a:rPr lang="fr-FR" smtClean="0"/>
              <a:pPr/>
              <a:t>‹N°›</a:t>
            </a:fld>
            <a:endParaRPr lang="fr-FR" dirty="0"/>
          </a:p>
        </p:txBody>
      </p:sp>
    </p:spTree>
  </p:cSld>
  <p:clrMapOvr>
    <a:masterClrMapping/>
  </p:clrMapOvr>
  <p:transition spd="slow">
    <p:wedg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320040"/>
            <a:ext cx="7242048" cy="1143000"/>
          </a:xfrm>
        </p:spPr>
        <p:txBody>
          <a:bodyPr anchor="b"/>
          <a:lstStyle>
            <a:lvl1pPr>
              <a:defRPr/>
            </a:lvl1pPr>
            <a:extLst/>
          </a:lstStyle>
          <a:p>
            <a:r>
              <a:rPr kumimoji="0" lang="fr-FR"/>
              <a:t>Cliquez pour modifier le style du titre</a:t>
            </a:r>
            <a:endParaRPr kumimoji="0" lang="en-US"/>
          </a:p>
        </p:txBody>
      </p:sp>
      <p:sp>
        <p:nvSpPr>
          <p:cNvPr id="3" name="Espace réservé du texte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a:t>Cliquez pour modifier les styles du texte du masque</a:t>
            </a:r>
          </a:p>
        </p:txBody>
      </p:sp>
      <p:sp>
        <p:nvSpPr>
          <p:cNvPr id="4" name="Espace réservé du texte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a:t>Cliquez pour modifier les styles du texte du masque</a:t>
            </a:r>
          </a:p>
        </p:txBody>
      </p:sp>
      <p:sp>
        <p:nvSpPr>
          <p:cNvPr id="5" name="Espace réservé du contenu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6" name="Espace réservé du contenu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7" name="Espace réservé de la date 6"/>
          <p:cNvSpPr>
            <a:spLocks noGrp="1"/>
          </p:cNvSpPr>
          <p:nvPr>
            <p:ph type="dt" sz="half" idx="10"/>
          </p:nvPr>
        </p:nvSpPr>
        <p:spPr/>
        <p:txBody>
          <a:bodyPr/>
          <a:lstStyle/>
          <a:p>
            <a:fld id="{B6C132B4-5FBC-4961-B9ED-6CBA32CA3626}" type="datetimeFigureOut">
              <a:rPr lang="fr-FR" smtClean="0"/>
              <a:pPr/>
              <a:t>13/05/2024</a:t>
            </a:fld>
            <a:endParaRPr lang="fr-FR" dirty="0"/>
          </a:p>
        </p:txBody>
      </p:sp>
      <p:sp>
        <p:nvSpPr>
          <p:cNvPr id="8" name="Espace réservé du pied de page 7"/>
          <p:cNvSpPr>
            <a:spLocks noGrp="1"/>
          </p:cNvSpPr>
          <p:nvPr>
            <p:ph type="ftr" sz="quarter" idx="11"/>
          </p:nvPr>
        </p:nvSpPr>
        <p:spPr/>
        <p:txBody>
          <a:bodyPr/>
          <a:lstStyle/>
          <a:p>
            <a:endParaRPr lang="fr-FR" dirty="0"/>
          </a:p>
        </p:txBody>
      </p:sp>
      <p:sp>
        <p:nvSpPr>
          <p:cNvPr id="9" name="Espace réservé du numéro de diapositive 8"/>
          <p:cNvSpPr>
            <a:spLocks noGrp="1"/>
          </p:cNvSpPr>
          <p:nvPr>
            <p:ph type="sldNum" sz="quarter" idx="12"/>
          </p:nvPr>
        </p:nvSpPr>
        <p:spPr/>
        <p:txBody>
          <a:bodyPr/>
          <a:lstStyle/>
          <a:p>
            <a:fld id="{26EAFAED-6B95-4FE7-A950-D4090E75808A}" type="slidenum">
              <a:rPr lang="fr-FR" smtClean="0"/>
              <a:pPr/>
              <a:t>‹N°›</a:t>
            </a:fld>
            <a:endParaRPr lang="fr-FR" dirty="0"/>
          </a:p>
        </p:txBody>
      </p:sp>
    </p:spTree>
  </p:cSld>
  <p:clrMapOvr>
    <a:masterClrMapping/>
  </p:clrMapOvr>
  <p:transition spd="slow">
    <p:wedg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320040"/>
            <a:ext cx="7242048" cy="1143000"/>
          </a:xfrm>
        </p:spPr>
        <p:txBody>
          <a:bodyPr/>
          <a:lstStyle/>
          <a:p>
            <a:r>
              <a:rPr kumimoji="0" lang="fr-FR"/>
              <a:t>Cliquez pour modifier le style du titre</a:t>
            </a:r>
            <a:endParaRPr kumimoji="0" lang="en-US"/>
          </a:p>
        </p:txBody>
      </p:sp>
      <p:sp>
        <p:nvSpPr>
          <p:cNvPr id="3" name="Espace réservé de la date 2"/>
          <p:cNvSpPr>
            <a:spLocks noGrp="1"/>
          </p:cNvSpPr>
          <p:nvPr>
            <p:ph type="dt" sz="half" idx="10"/>
          </p:nvPr>
        </p:nvSpPr>
        <p:spPr/>
        <p:txBody>
          <a:bodyPr/>
          <a:lstStyle/>
          <a:p>
            <a:fld id="{B6C132B4-5FBC-4961-B9ED-6CBA32CA3626}" type="datetimeFigureOut">
              <a:rPr lang="fr-FR" smtClean="0"/>
              <a:pPr/>
              <a:t>13/05/2024</a:t>
            </a:fld>
            <a:endParaRPr lang="fr-FR" dirty="0"/>
          </a:p>
        </p:txBody>
      </p:sp>
      <p:sp>
        <p:nvSpPr>
          <p:cNvPr id="4" name="Espace réservé du pied de page 3"/>
          <p:cNvSpPr>
            <a:spLocks noGrp="1"/>
          </p:cNvSpPr>
          <p:nvPr>
            <p:ph type="ftr" sz="quarter" idx="11"/>
          </p:nvPr>
        </p:nvSpPr>
        <p:spPr/>
        <p:txBody>
          <a:bodyPr/>
          <a:lstStyle/>
          <a:p>
            <a:endParaRPr lang="fr-FR" dirty="0"/>
          </a:p>
        </p:txBody>
      </p:sp>
      <p:sp>
        <p:nvSpPr>
          <p:cNvPr id="5" name="Espace réservé du numéro de diapositive 4"/>
          <p:cNvSpPr>
            <a:spLocks noGrp="1"/>
          </p:cNvSpPr>
          <p:nvPr>
            <p:ph type="sldNum" sz="quarter" idx="12"/>
          </p:nvPr>
        </p:nvSpPr>
        <p:spPr/>
        <p:txBody>
          <a:bodyPr/>
          <a:lstStyle/>
          <a:p>
            <a:fld id="{26EAFAED-6B95-4FE7-A950-D4090E75808A}" type="slidenum">
              <a:rPr lang="fr-FR" smtClean="0"/>
              <a:pPr/>
              <a:t>‹N°›</a:t>
            </a:fld>
            <a:endParaRPr lang="fr-FR" dirty="0"/>
          </a:p>
        </p:txBody>
      </p:sp>
    </p:spTree>
  </p:cSld>
  <p:clrMapOvr>
    <a:masterClrMapping/>
  </p:clrMapOvr>
  <p:transition spd="slow">
    <p:wedg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lvl1pPr>
              <a:defRPr>
                <a:solidFill>
                  <a:schemeClr val="tx2"/>
                </a:solidFill>
              </a:defRPr>
            </a:lvl1pPr>
            <a:extLst/>
          </a:lstStyle>
          <a:p>
            <a:fld id="{B6C132B4-5FBC-4961-B9ED-6CBA32CA3626}" type="datetimeFigureOut">
              <a:rPr lang="fr-FR" smtClean="0"/>
              <a:pPr/>
              <a:t>13/05/2024</a:t>
            </a:fld>
            <a:endParaRPr lang="fr-FR" dirty="0"/>
          </a:p>
        </p:txBody>
      </p:sp>
      <p:sp>
        <p:nvSpPr>
          <p:cNvPr id="3" name="Espace réservé du pied de page 2"/>
          <p:cNvSpPr>
            <a:spLocks noGrp="1"/>
          </p:cNvSpPr>
          <p:nvPr>
            <p:ph type="ftr" sz="quarter" idx="11"/>
          </p:nvPr>
        </p:nvSpPr>
        <p:spPr/>
        <p:txBody>
          <a:bodyPr/>
          <a:lstStyle>
            <a:lvl1pPr>
              <a:defRPr>
                <a:solidFill>
                  <a:schemeClr val="tx2"/>
                </a:solidFill>
              </a:defRPr>
            </a:lvl1pPr>
            <a:extLst/>
          </a:lstStyle>
          <a:p>
            <a:endParaRPr lang="fr-FR" dirty="0"/>
          </a:p>
        </p:txBody>
      </p:sp>
      <p:sp>
        <p:nvSpPr>
          <p:cNvPr id="4" name="Espace réservé du numéro de diapositive 3"/>
          <p:cNvSpPr>
            <a:spLocks noGrp="1"/>
          </p:cNvSpPr>
          <p:nvPr>
            <p:ph type="sldNum" sz="quarter" idx="12"/>
          </p:nvPr>
        </p:nvSpPr>
        <p:spPr/>
        <p:txBody>
          <a:bodyPr/>
          <a:lstStyle/>
          <a:p>
            <a:fld id="{26EAFAED-6B95-4FE7-A950-D4090E75808A}" type="slidenum">
              <a:rPr lang="fr-FR" smtClean="0"/>
              <a:pPr/>
              <a:t>‹N°›</a:t>
            </a:fld>
            <a:endParaRPr lang="fr-FR" dirty="0"/>
          </a:p>
        </p:txBody>
      </p:sp>
    </p:spTree>
  </p:cSld>
  <p:clrMapOvr>
    <a:masterClrMapping/>
  </p:clrMapOvr>
  <p:transition spd="slow">
    <p:wedg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fr-FR"/>
              <a:t>Cliquez pour modifier le style du titre</a:t>
            </a:r>
            <a:endParaRPr kumimoji="0" lang="en-US"/>
          </a:p>
        </p:txBody>
      </p:sp>
      <p:sp>
        <p:nvSpPr>
          <p:cNvPr id="3" name="Espace réservé du texte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fr-FR"/>
              <a:t>Cliquez pour modifier les styles du texte du masque</a:t>
            </a:r>
          </a:p>
        </p:txBody>
      </p:sp>
      <p:sp>
        <p:nvSpPr>
          <p:cNvPr id="4" name="Espace réservé du contenu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p:txBody>
          <a:bodyPr/>
          <a:lstStyle/>
          <a:p>
            <a:fld id="{B6C132B4-5FBC-4961-B9ED-6CBA32CA3626}" type="datetimeFigureOut">
              <a:rPr lang="fr-FR" smtClean="0"/>
              <a:pPr/>
              <a:t>13/05/2024</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26EAFAED-6B95-4FE7-A950-D4090E75808A}" type="slidenum">
              <a:rPr lang="fr-FR" smtClean="0"/>
              <a:pPr/>
              <a:t>‹N°›</a:t>
            </a:fld>
            <a:endParaRPr lang="fr-FR" dirty="0"/>
          </a:p>
        </p:txBody>
      </p:sp>
    </p:spTree>
  </p:cSld>
  <p:clrMapOvr>
    <a:masterClrMapping/>
  </p:clrMapOvr>
  <p:transition spd="slow">
    <p:wedg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r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fr-FR"/>
              <a:t>Cliquez pour modifier le style du titre</a:t>
            </a:r>
            <a:endParaRPr kumimoji="0" lang="en-US" dirty="0"/>
          </a:p>
        </p:txBody>
      </p:sp>
      <p:sp>
        <p:nvSpPr>
          <p:cNvPr id="4" name="Espace réservé du texte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fr-FR"/>
              <a:t>Cliquez pour modifier les styles du texte du masque</a:t>
            </a:r>
          </a:p>
        </p:txBody>
      </p:sp>
      <p:sp>
        <p:nvSpPr>
          <p:cNvPr id="5" name="Espace réservé de la date 4"/>
          <p:cNvSpPr>
            <a:spLocks noGrp="1"/>
          </p:cNvSpPr>
          <p:nvPr>
            <p:ph type="dt" sz="half" idx="10"/>
          </p:nvPr>
        </p:nvSpPr>
        <p:spPr/>
        <p:txBody>
          <a:bodyPr/>
          <a:lstStyle/>
          <a:p>
            <a:fld id="{B6C132B4-5FBC-4961-B9ED-6CBA32CA3626}" type="datetimeFigureOut">
              <a:rPr lang="fr-FR" smtClean="0"/>
              <a:pPr/>
              <a:t>13/05/2024</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26EAFAED-6B95-4FE7-A950-D4090E75808A}" type="slidenum">
              <a:rPr lang="fr-FR" smtClean="0"/>
              <a:pPr/>
              <a:t>‹N°›</a:t>
            </a:fld>
            <a:endParaRPr lang="fr-FR" dirty="0"/>
          </a:p>
        </p:txBody>
      </p:sp>
      <p:sp>
        <p:nvSpPr>
          <p:cNvPr id="10" name="Espace réservé pour une image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fr-FR" dirty="0"/>
              <a:t>Cliquez sur l'icône pour ajouter une image</a:t>
            </a:r>
            <a:endParaRPr kumimoji="0" lang="en-US" dirty="0"/>
          </a:p>
        </p:txBody>
      </p:sp>
    </p:spTree>
  </p:cSld>
  <p:clrMapOvr>
    <a:overrideClrMapping bg1="dk1" tx1="lt1" bg2="dk2" tx2="lt2" accent1="accent1" accent2="accent2" accent3="accent3" accent4="accent4" accent5="accent5" accent6="accent6" hlink="hlink" folHlink="folHlink"/>
  </p:clrMapOvr>
  <p:transition spd="slow">
    <p:wedg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 name="Espace réservé du titre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p>
            <a:r>
              <a:rPr kumimoji="0" lang="fr-FR"/>
              <a:t>Cliquez pour modifier le style du titre</a:t>
            </a:r>
            <a:endParaRPr kumimoji="0" lang="en-US"/>
          </a:p>
        </p:txBody>
      </p:sp>
      <p:sp>
        <p:nvSpPr>
          <p:cNvPr id="31" name="Espace réservé du texte 30"/>
          <p:cNvSpPr>
            <a:spLocks noGrp="1"/>
          </p:cNvSpPr>
          <p:nvPr>
            <p:ph type="body" idx="1"/>
          </p:nvPr>
        </p:nvSpPr>
        <p:spPr>
          <a:xfrm>
            <a:off x="457200" y="1609416"/>
            <a:ext cx="7239000" cy="4846320"/>
          </a:xfrm>
          <a:prstGeom prst="rect">
            <a:avLst/>
          </a:prstGeom>
        </p:spPr>
        <p:txBody>
          <a:bodyPr vert="horz">
            <a:normAutofit/>
          </a:bodyPr>
          <a:lstStyle/>
          <a:p>
            <a:pPr lvl="0" eaLnBrk="1" latinLnBrk="0" hangingPunct="1"/>
            <a:r>
              <a:rPr kumimoji="0" lang="fr-FR"/>
              <a:t>Cliquez pour modifier les styles du texte du masque</a:t>
            </a:r>
          </a:p>
          <a:p>
            <a:pPr lvl="1" eaLnBrk="1" latinLnBrk="0" hangingPunct="1"/>
            <a:r>
              <a:rPr kumimoji="0" lang="fr-FR"/>
              <a:t>Deuxième niveau</a:t>
            </a:r>
          </a:p>
          <a:p>
            <a:pPr lvl="2" eaLnBrk="1" latinLnBrk="0" hangingPunct="1"/>
            <a:r>
              <a:rPr kumimoji="0" lang="fr-FR"/>
              <a:t>Troisième niveau</a:t>
            </a:r>
          </a:p>
          <a:p>
            <a:pPr lvl="3" eaLnBrk="1" latinLnBrk="0" hangingPunct="1"/>
            <a:r>
              <a:rPr kumimoji="0" lang="fr-FR"/>
              <a:t>Quatrième niveau</a:t>
            </a:r>
          </a:p>
          <a:p>
            <a:pPr lvl="4" eaLnBrk="1" latinLnBrk="0" hangingPunct="1"/>
            <a:r>
              <a:rPr kumimoji="0" lang="fr-FR"/>
              <a:t>Cinquième niveau</a:t>
            </a:r>
            <a:endParaRPr kumimoji="0" lang="en-US"/>
          </a:p>
        </p:txBody>
      </p:sp>
      <p:sp>
        <p:nvSpPr>
          <p:cNvPr id="27" name="Espace réservé de la date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B6C132B4-5FBC-4961-B9ED-6CBA32CA3626}" type="datetimeFigureOut">
              <a:rPr lang="fr-FR" smtClean="0"/>
              <a:pPr/>
              <a:t>13/05/2024</a:t>
            </a:fld>
            <a:endParaRPr lang="fr-FR" dirty="0"/>
          </a:p>
        </p:txBody>
      </p:sp>
      <p:sp>
        <p:nvSpPr>
          <p:cNvPr id="4" name="Espace réservé du pied de page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fr-FR" dirty="0"/>
          </a:p>
        </p:txBody>
      </p:sp>
      <p:sp>
        <p:nvSpPr>
          <p:cNvPr id="16" name="Espace réservé du numéro de diapositive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26EAFAED-6B95-4FE7-A950-D4090E75808A}" type="slidenum">
              <a:rPr lang="fr-FR" smtClean="0"/>
              <a:pPr/>
              <a:t>‹N°›</a:t>
            </a:fld>
            <a:endParaRPr lang="fr-FR" dirty="0"/>
          </a:p>
        </p:txBody>
      </p:sp>
    </p:spTree>
  </p:cSld>
  <p:clrMap bg1="lt1" tx1="dk1" bg2="lt2" tx2="dk2" accent1="accent1" accent2="accent2" accent3="accent3" accent4="accent4" accent5="accent5" accent6="accent6" hlink="hlink" folHlink="folHlink"/>
  <p:sldLayoutIdLst>
    <p:sldLayoutId id="2147484537" r:id="rId1"/>
    <p:sldLayoutId id="2147484538" r:id="rId2"/>
    <p:sldLayoutId id="2147484539" r:id="rId3"/>
    <p:sldLayoutId id="2147484540" r:id="rId4"/>
    <p:sldLayoutId id="2147484541" r:id="rId5"/>
    <p:sldLayoutId id="2147484542" r:id="rId6"/>
    <p:sldLayoutId id="2147484543" r:id="rId7"/>
    <p:sldLayoutId id="2147484544" r:id="rId8"/>
    <p:sldLayoutId id="2147484545" r:id="rId9"/>
    <p:sldLayoutId id="2147484546" r:id="rId10"/>
    <p:sldLayoutId id="2147484547" r:id="rId11"/>
  </p:sldLayoutIdLst>
  <p:transition spd="slow">
    <p:wedge/>
  </p:transition>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www.ipag.edu/blog/formation-synchrone-asynchrone"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fr.wikipedia.org/wiki/Cours_par_correspondance"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0" y="428604"/>
            <a:ext cx="8072462" cy="6286520"/>
          </a:xfrm>
        </p:spPr>
        <p:txBody>
          <a:bodyPr rtlCol="0">
            <a:normAutofit fontScale="32500" lnSpcReduction="20000"/>
          </a:bodyPr>
          <a:lstStyle/>
          <a:p>
            <a:pPr marL="136525" indent="0" algn="ctr" eaLnBrk="1" fontAlgn="auto" hangingPunct="1">
              <a:spcAft>
                <a:spcPts val="0"/>
              </a:spcAft>
              <a:buFont typeface="Wingdings 2" pitchFamily="18" charset="2"/>
              <a:buNone/>
              <a:defRPr/>
            </a:pPr>
            <a:r>
              <a:rPr lang="fr-FR" sz="4800" b="1" dirty="0">
                <a:latin typeface="Times New Roman" panose="02020603050405020304" pitchFamily="18" charset="0"/>
                <a:cs typeface="Times New Roman" panose="02020603050405020304" pitchFamily="18" charset="0"/>
              </a:rPr>
              <a:t>République Algérienne Démocratique et Populaire</a:t>
            </a:r>
          </a:p>
          <a:p>
            <a:pPr marL="136525" indent="0" algn="ctr" eaLnBrk="1" fontAlgn="auto" hangingPunct="1">
              <a:spcAft>
                <a:spcPts val="0"/>
              </a:spcAft>
              <a:buFont typeface="Wingdings 2" pitchFamily="18" charset="2"/>
              <a:buNone/>
              <a:defRPr/>
            </a:pPr>
            <a:r>
              <a:rPr lang="fr-FR" sz="4800" b="1" dirty="0">
                <a:latin typeface="Times New Roman" panose="02020603050405020304" pitchFamily="18" charset="0"/>
                <a:cs typeface="Times New Roman" panose="02020603050405020304" pitchFamily="18" charset="0"/>
              </a:rPr>
              <a:t>Ministère de l'Enseignement Supérieur et de la Recherche Scientifique</a:t>
            </a:r>
          </a:p>
          <a:p>
            <a:pPr marL="136525" indent="0" algn="ctr" eaLnBrk="1" fontAlgn="auto" hangingPunct="1">
              <a:spcAft>
                <a:spcPts val="0"/>
              </a:spcAft>
              <a:buFont typeface="Wingdings 2" pitchFamily="18" charset="2"/>
              <a:buNone/>
              <a:defRPr/>
            </a:pPr>
            <a:r>
              <a:rPr lang="fr-FR" sz="4800" b="1" dirty="0">
                <a:latin typeface="Times New Roman" panose="02020603050405020304" pitchFamily="18" charset="0"/>
                <a:cs typeface="Times New Roman" panose="02020603050405020304" pitchFamily="18" charset="0"/>
              </a:rPr>
              <a:t>Université Batna 2</a:t>
            </a:r>
          </a:p>
          <a:p>
            <a:pPr algn="ctr">
              <a:buNone/>
            </a:pPr>
            <a:endParaRPr lang="fr-FR" sz="4800" dirty="0">
              <a:ln w="18415" cmpd="sng">
                <a:solidFill>
                  <a:schemeClr val="bg2">
                    <a:lumMod val="50000"/>
                  </a:schemeClr>
                </a:solidFill>
                <a:prstDash val="solid"/>
              </a:ln>
              <a:solidFill>
                <a:schemeClr val="bg2">
                  <a:lumMod val="25000"/>
                </a:schemeClr>
              </a:solidFill>
              <a:latin typeface="Times New Roman" panose="02020603050405020304" pitchFamily="18" charset="0"/>
              <a:cs typeface="Times New Roman" panose="02020603050405020304" pitchFamily="18" charset="0"/>
            </a:endParaRPr>
          </a:p>
          <a:p>
            <a:pPr algn="ctr">
              <a:buNone/>
            </a:pPr>
            <a:r>
              <a:rPr lang="fr-FR" sz="9200" dirty="0">
                <a:ln w="18415" cmpd="sng">
                  <a:solidFill>
                    <a:schemeClr val="bg2">
                      <a:lumMod val="50000"/>
                    </a:schemeClr>
                  </a:solidFill>
                  <a:prstDash val="solid"/>
                </a:ln>
                <a:solidFill>
                  <a:schemeClr val="bg2">
                    <a:lumMod val="25000"/>
                  </a:schemeClr>
                </a:solidFill>
                <a:latin typeface="Times New Roman" panose="02020603050405020304" pitchFamily="18" charset="0"/>
                <a:cs typeface="Times New Roman" panose="02020603050405020304" pitchFamily="18" charset="0"/>
              </a:rPr>
              <a:t>Formation des enseignants</a:t>
            </a:r>
            <a:r>
              <a:rPr lang="fr-FR" sz="8000" dirty="0">
                <a:ln w="18415" cmpd="sng">
                  <a:solidFill>
                    <a:schemeClr val="bg2">
                      <a:lumMod val="50000"/>
                    </a:schemeClr>
                  </a:solidFill>
                  <a:prstDash val="solid"/>
                </a:ln>
                <a:solidFill>
                  <a:schemeClr val="bg2">
                    <a:lumMod val="25000"/>
                  </a:schemeClr>
                </a:solidFill>
                <a:latin typeface="Times New Roman" panose="02020603050405020304" pitchFamily="18" charset="0"/>
                <a:cs typeface="Times New Roman" panose="02020603050405020304" pitchFamily="18" charset="0"/>
              </a:rPr>
              <a:t> </a:t>
            </a:r>
          </a:p>
          <a:p>
            <a:pPr algn="ctr">
              <a:buNone/>
            </a:pPr>
            <a:endParaRPr lang="fr-FR" sz="8000" dirty="0">
              <a:ln w="18415" cmpd="sng">
                <a:solidFill>
                  <a:schemeClr val="bg2">
                    <a:lumMod val="50000"/>
                  </a:schemeClr>
                </a:solidFill>
                <a:prstDash val="solid"/>
              </a:ln>
              <a:solidFill>
                <a:schemeClr val="bg2">
                  <a:lumMod val="25000"/>
                </a:schemeClr>
              </a:solidFill>
              <a:latin typeface="Times New Roman" panose="02020603050405020304" pitchFamily="18" charset="0"/>
              <a:cs typeface="Times New Roman" panose="02020603050405020304" pitchFamily="18" charset="0"/>
            </a:endParaRPr>
          </a:p>
          <a:p>
            <a:pPr marL="136525" indent="0" algn="ctr" eaLnBrk="1" fontAlgn="auto" hangingPunct="1">
              <a:spcAft>
                <a:spcPts val="0"/>
              </a:spcAft>
              <a:buFont typeface="Wingdings 2" pitchFamily="18" charset="2"/>
              <a:buNone/>
              <a:defRPr/>
            </a:pPr>
            <a:r>
              <a:rPr lang="fr-FR" sz="8000" b="1" dirty="0">
                <a:latin typeface="Times New Roman" panose="02020603050405020304" pitchFamily="18" charset="0"/>
                <a:cs typeface="Times New Roman" panose="02020603050405020304" pitchFamily="18" charset="0"/>
              </a:rPr>
              <a:t>Titre</a:t>
            </a:r>
          </a:p>
          <a:p>
            <a:pPr marL="136525" indent="0" algn="ctr" eaLnBrk="1" fontAlgn="auto" hangingPunct="1">
              <a:spcAft>
                <a:spcPts val="0"/>
              </a:spcAft>
              <a:buFont typeface="Wingdings 2" pitchFamily="18" charset="2"/>
              <a:buNone/>
              <a:defRPr/>
            </a:pPr>
            <a:endParaRPr lang="fr-FR" sz="8000" b="1" dirty="0">
              <a:latin typeface="Times New Roman" panose="02020603050405020304" pitchFamily="18" charset="0"/>
              <a:cs typeface="Times New Roman" panose="02020603050405020304" pitchFamily="18" charset="0"/>
            </a:endParaRPr>
          </a:p>
          <a:p>
            <a:pPr marL="136525" indent="0" algn="ctr" eaLnBrk="1" fontAlgn="auto" hangingPunct="1">
              <a:spcAft>
                <a:spcPts val="0"/>
              </a:spcAft>
              <a:buFont typeface="Wingdings 2" pitchFamily="18" charset="2"/>
              <a:buNone/>
              <a:defRPr/>
            </a:pPr>
            <a:endParaRPr lang="fr-FR" sz="1800" b="1" dirty="0"/>
          </a:p>
          <a:p>
            <a:pPr marL="136525" indent="0" eaLnBrk="1" fontAlgn="auto" hangingPunct="1">
              <a:spcAft>
                <a:spcPts val="0"/>
              </a:spcAft>
              <a:buFont typeface="Wingdings 2" pitchFamily="18" charset="2"/>
              <a:buNone/>
              <a:defRPr/>
            </a:pPr>
            <a:r>
              <a:rPr lang="fr-FR" sz="1300" b="1" dirty="0"/>
              <a:t>   </a:t>
            </a:r>
          </a:p>
          <a:p>
            <a:pPr marL="136525" indent="0" algn="ctr" eaLnBrk="1" fontAlgn="auto" hangingPunct="1">
              <a:spcAft>
                <a:spcPts val="0"/>
              </a:spcAft>
              <a:buFont typeface="Wingdings 2" pitchFamily="18" charset="2"/>
              <a:buNone/>
              <a:defRPr/>
            </a:pPr>
            <a:br>
              <a:rPr lang="fr-FR" sz="1500" b="1" dirty="0">
                <a:solidFill>
                  <a:schemeClr val="bg1"/>
                </a:solidFill>
                <a:effectLst>
                  <a:outerShdw blurRad="38100" dist="38100" dir="2700000" algn="tl">
                    <a:srgbClr val="000000">
                      <a:alpha val="43137"/>
                    </a:srgbClr>
                  </a:outerShdw>
                </a:effectLst>
              </a:rPr>
            </a:br>
            <a:endParaRPr lang="fr-FR" sz="1500" b="1" dirty="0">
              <a:solidFill>
                <a:schemeClr val="bg1"/>
              </a:solidFill>
              <a:effectLst>
                <a:outerShdw blurRad="38100" dist="38100" dir="2700000" algn="tl">
                  <a:srgbClr val="000000">
                    <a:alpha val="43137"/>
                  </a:srgbClr>
                </a:outerShdw>
              </a:effectLst>
            </a:endParaRPr>
          </a:p>
          <a:p>
            <a:pPr marL="136525" indent="0" eaLnBrk="1" fontAlgn="auto" hangingPunct="1">
              <a:spcAft>
                <a:spcPts val="0"/>
              </a:spcAft>
              <a:buFont typeface="Wingdings 2" pitchFamily="18" charset="2"/>
              <a:buNone/>
              <a:defRPr/>
            </a:pPr>
            <a:r>
              <a:rPr lang="fr-FR" sz="1300" b="1" dirty="0"/>
              <a:t> </a:t>
            </a:r>
          </a:p>
          <a:p>
            <a:pPr marL="136525" indent="0" eaLnBrk="1" fontAlgn="auto" hangingPunct="1">
              <a:spcAft>
                <a:spcPts val="0"/>
              </a:spcAft>
              <a:buFont typeface="Wingdings 2" pitchFamily="18" charset="2"/>
              <a:buNone/>
              <a:defRPr/>
            </a:pPr>
            <a:endParaRPr lang="fr-FR" sz="28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136525" indent="0" eaLnBrk="1" fontAlgn="auto" hangingPunct="1">
              <a:spcAft>
                <a:spcPts val="0"/>
              </a:spcAft>
              <a:buFont typeface="Wingdings 2" pitchFamily="18" charset="2"/>
              <a:buNone/>
              <a:defRPr/>
            </a:pPr>
            <a:endParaRPr lang="fr-FR" sz="28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136525" indent="0" eaLnBrk="1" fontAlgn="auto" hangingPunct="1">
              <a:spcAft>
                <a:spcPts val="0"/>
              </a:spcAft>
              <a:buFont typeface="Wingdings 2" pitchFamily="18" charset="2"/>
              <a:buNone/>
              <a:defRPr/>
            </a:pPr>
            <a:endParaRPr lang="fr-FR" sz="28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136525" indent="0" algn="ctr" eaLnBrk="1" fontAlgn="auto" hangingPunct="1">
              <a:spcAft>
                <a:spcPts val="0"/>
              </a:spcAft>
              <a:buFont typeface="Wingdings 2" pitchFamily="18" charset="2"/>
              <a:buNone/>
              <a:defRPr/>
            </a:pPr>
            <a:r>
              <a:rPr lang="fr-FR" sz="6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Conférence présentée par :</a:t>
            </a:r>
          </a:p>
          <a:p>
            <a:pPr marL="136525" indent="0" algn="ctr" eaLnBrk="1" fontAlgn="auto" hangingPunct="1">
              <a:spcAft>
                <a:spcPts val="0"/>
              </a:spcAft>
              <a:buFont typeface="Wingdings 2" pitchFamily="18" charset="2"/>
              <a:buNone/>
              <a:defRPr/>
            </a:pPr>
            <a:endParaRPr lang="fr-FR" sz="6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136525" indent="0" algn="ctr" eaLnBrk="1" fontAlgn="auto" hangingPunct="1">
              <a:spcAft>
                <a:spcPts val="0"/>
              </a:spcAft>
              <a:buFont typeface="Wingdings 2" pitchFamily="18" charset="2"/>
              <a:buNone/>
              <a:defRPr/>
            </a:pPr>
            <a:r>
              <a:rPr lang="fr-FR" sz="6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Dr. BENZEROUAL Tarek</a:t>
            </a:r>
          </a:p>
          <a:p>
            <a:pPr marL="136525" indent="0" eaLnBrk="1" fontAlgn="auto" hangingPunct="1">
              <a:spcAft>
                <a:spcPts val="0"/>
              </a:spcAft>
              <a:buFont typeface="Wingdings 2" pitchFamily="18" charset="2"/>
              <a:buNone/>
              <a:defRPr/>
            </a:pPr>
            <a:endParaRPr lang="fr-FR" sz="44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136525" indent="0" eaLnBrk="1" fontAlgn="auto" hangingPunct="1">
              <a:spcAft>
                <a:spcPts val="0"/>
              </a:spcAft>
              <a:buFont typeface="Wingdings 2" pitchFamily="18" charset="2"/>
              <a:buNone/>
              <a:defRPr/>
            </a:pPr>
            <a:endParaRPr lang="fr-FR" sz="44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136525" indent="0">
              <a:buNone/>
              <a:defRPr/>
            </a:pPr>
            <a:r>
              <a:rPr lang="fr-FR" sz="1300" b="1" dirty="0"/>
              <a:t>	                                               </a:t>
            </a:r>
            <a:endParaRPr lang="fr-FR" sz="1300" b="1" dirty="0">
              <a:solidFill>
                <a:schemeClr val="bg1"/>
              </a:solidFill>
              <a:effectLst>
                <a:outerShdw blurRad="38100" dist="38100" dir="2700000" algn="tl">
                  <a:srgbClr val="000000">
                    <a:alpha val="43137"/>
                  </a:srgbClr>
                </a:outerShdw>
              </a:effectLst>
            </a:endParaRPr>
          </a:p>
          <a:p>
            <a:pPr marL="136525" indent="0" algn="ctr" eaLnBrk="1" fontAlgn="auto" hangingPunct="1">
              <a:spcAft>
                <a:spcPts val="0"/>
              </a:spcAft>
              <a:buFont typeface="Wingdings 2" pitchFamily="18" charset="2"/>
              <a:buNone/>
              <a:defRPr/>
            </a:pPr>
            <a:endParaRPr lang="fr-FR" sz="1700" b="1" dirty="0">
              <a:solidFill>
                <a:schemeClr val="bg1"/>
              </a:solidFill>
              <a:effectLst>
                <a:outerShdw blurRad="38100" dist="38100" dir="2700000" algn="tl">
                  <a:srgbClr val="000000">
                    <a:alpha val="43137"/>
                  </a:srgbClr>
                </a:outerShdw>
              </a:effectLst>
            </a:endParaRPr>
          </a:p>
          <a:p>
            <a:pPr marL="136525" indent="0" algn="ctr" eaLnBrk="1" fontAlgn="auto" hangingPunct="1">
              <a:spcAft>
                <a:spcPts val="0"/>
              </a:spcAft>
              <a:buFont typeface="Wingdings 2" pitchFamily="18" charset="2"/>
              <a:buNone/>
              <a:defRPr/>
            </a:pPr>
            <a:endParaRPr lang="fr-FR" sz="1700" b="1" dirty="0">
              <a:solidFill>
                <a:schemeClr val="bg1"/>
              </a:solidFill>
              <a:effectLst>
                <a:outerShdw blurRad="38100" dist="38100" dir="2700000" algn="tl">
                  <a:srgbClr val="000000">
                    <a:alpha val="43137"/>
                  </a:srgbClr>
                </a:outerShdw>
              </a:effectLst>
            </a:endParaRPr>
          </a:p>
          <a:p>
            <a:pPr marL="136525" indent="0" algn="ctr" eaLnBrk="1" fontAlgn="auto" hangingPunct="1">
              <a:spcAft>
                <a:spcPts val="0"/>
              </a:spcAft>
              <a:buFont typeface="Wingdings 2" pitchFamily="18" charset="2"/>
              <a:buNone/>
              <a:defRPr/>
            </a:pPr>
            <a:endParaRPr lang="fr-FR" sz="1700" b="1" dirty="0">
              <a:solidFill>
                <a:schemeClr val="bg1"/>
              </a:solidFill>
              <a:effectLst>
                <a:outerShdw blurRad="38100" dist="38100" dir="2700000" algn="tl">
                  <a:srgbClr val="000000">
                    <a:alpha val="43137"/>
                  </a:srgbClr>
                </a:outerShdw>
              </a:effectLst>
            </a:endParaRPr>
          </a:p>
          <a:p>
            <a:pPr marL="136525" indent="0" algn="ctr" eaLnBrk="1" fontAlgn="auto" hangingPunct="1">
              <a:spcAft>
                <a:spcPts val="0"/>
              </a:spcAft>
              <a:buFont typeface="Wingdings 2" pitchFamily="18" charset="2"/>
              <a:buNone/>
              <a:defRPr/>
            </a:pPr>
            <a:r>
              <a:rPr lang="fr-FR" sz="5200" b="1" dirty="0">
                <a:effectLst>
                  <a:outerShdw blurRad="38100" dist="38100" dir="2700000" algn="tl">
                    <a:srgbClr val="000000">
                      <a:alpha val="43137"/>
                    </a:srgbClr>
                  </a:outerShdw>
                </a:effectLst>
              </a:rPr>
              <a:t>Année universitaire: 2024</a:t>
            </a:r>
          </a:p>
        </p:txBody>
      </p:sp>
      <p:pic>
        <p:nvPicPr>
          <p:cNvPr id="3076" name="Imag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39172" y="328431"/>
            <a:ext cx="1024659" cy="1026103"/>
          </a:xfrm>
          <a:prstGeom prst="ellipse">
            <a:avLst/>
          </a:prstGeom>
          <a:ln>
            <a:noFill/>
          </a:ln>
          <a:effectLst>
            <a:softEdge rad="112500"/>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Imag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353326"/>
            <a:ext cx="1127125" cy="1128713"/>
          </a:xfrm>
          <a:prstGeom prst="ellipse">
            <a:avLst/>
          </a:prstGeom>
          <a:ln>
            <a:noFill/>
          </a:ln>
          <a:effectLst>
            <a:softEdge rad="112500"/>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à coins arrondis 2"/>
          <p:cNvSpPr/>
          <p:nvPr/>
        </p:nvSpPr>
        <p:spPr>
          <a:xfrm>
            <a:off x="928662" y="2775798"/>
            <a:ext cx="6480720" cy="129614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ctr"/>
            <a:r>
              <a:rPr lang="fr-FR" sz="26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Introduction à l’enseignement à distance (E.A.D) </a:t>
            </a:r>
            <a:endParaRPr lang="fr-FR" sz="2600" dirty="0"/>
          </a:p>
        </p:txBody>
      </p:sp>
    </p:spTree>
    <p:extLst>
      <p:ext uri="{BB962C8B-B14F-4D97-AF65-F5344CB8AC3E}">
        <p14:creationId xmlns:p14="http://schemas.microsoft.com/office/powerpoint/2010/main" val="3309761314"/>
      </p:ext>
    </p:extLst>
  </p:cSld>
  <p:clrMapOvr>
    <a:masterClrMapping/>
  </p:clrMapOvr>
  <p:transition spd="slow">
    <p:wedg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solidFill>
                  <a:schemeClr val="accent1"/>
                </a:solidFill>
              </a:rPr>
              <a:t>3. Types courants de l’E.A.D</a:t>
            </a:r>
          </a:p>
        </p:txBody>
      </p:sp>
      <p:sp>
        <p:nvSpPr>
          <p:cNvPr id="3" name="Espace réservé du contenu 2"/>
          <p:cNvSpPr>
            <a:spLocks noGrp="1"/>
          </p:cNvSpPr>
          <p:nvPr>
            <p:ph idx="1"/>
          </p:nvPr>
        </p:nvSpPr>
        <p:spPr/>
        <p:txBody>
          <a:bodyPr/>
          <a:lstStyle/>
          <a:p>
            <a:pPr algn="just"/>
            <a:r>
              <a:rPr lang="fr-FR" dirty="0"/>
              <a:t>Les options d’enseignement/ d’apprentissage en ligne sont souvent un bon moyen d’acquérir une nouvelle compétence, mais il existe de nombreuses autres options que vous devriez également envisager.</a:t>
            </a:r>
          </a:p>
          <a:p>
            <a:pPr algn="just"/>
            <a:endParaRPr lang="fr-FR" dirty="0"/>
          </a:p>
        </p:txBody>
      </p:sp>
    </p:spTree>
  </p:cSld>
  <p:clrMapOvr>
    <a:masterClrMapping/>
  </p:clrMapOvr>
  <p:transition spd="slow">
    <p:wedg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solidFill>
                  <a:schemeClr val="accent1"/>
                </a:solidFill>
              </a:rPr>
              <a:t>3.1 la visioconférence</a:t>
            </a:r>
          </a:p>
        </p:txBody>
      </p:sp>
      <p:sp>
        <p:nvSpPr>
          <p:cNvPr id="3" name="Espace réservé du contenu 2"/>
          <p:cNvSpPr>
            <a:spLocks noGrp="1"/>
          </p:cNvSpPr>
          <p:nvPr>
            <p:ph idx="1"/>
          </p:nvPr>
        </p:nvSpPr>
        <p:spPr/>
        <p:txBody>
          <a:bodyPr/>
          <a:lstStyle/>
          <a:p>
            <a:pPr algn="just"/>
            <a:r>
              <a:rPr lang="fr-FR" dirty="0"/>
              <a:t>La visioconférence est un moyen courant pour les enseignants d’interagir directement avec les étudiants pendant les cours en direct. </a:t>
            </a:r>
            <a:r>
              <a:rPr lang="fr-FR" b="1" dirty="0"/>
              <a:t>Par exemple</a:t>
            </a:r>
            <a:r>
              <a:rPr lang="fr-FR" dirty="0"/>
              <a:t>, un enseignant peut utiliser cette technologie pour voir le travail de l’étudiant et poser des questions ou fournir des commentaires en temps réel. Les enseignants peuvent également obtenir des réponses immédiates des étudiants sur leurs progrès et leurs besoins.</a:t>
            </a:r>
          </a:p>
          <a:p>
            <a:endParaRPr lang="fr-FR" dirty="0"/>
          </a:p>
        </p:txBody>
      </p:sp>
    </p:spTree>
  </p:cSld>
  <p:clrMapOvr>
    <a:masterClrMapping/>
  </p:clrMapOvr>
  <p:transition spd="slow">
    <p:wedg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solidFill>
                  <a:schemeClr val="accent1"/>
                </a:solidFill>
              </a:rPr>
              <a:t>3.1 la visioconférence</a:t>
            </a:r>
          </a:p>
        </p:txBody>
      </p:sp>
      <p:sp>
        <p:nvSpPr>
          <p:cNvPr id="3" name="Espace réservé du contenu 2"/>
          <p:cNvSpPr>
            <a:spLocks noGrp="1"/>
          </p:cNvSpPr>
          <p:nvPr>
            <p:ph idx="1"/>
          </p:nvPr>
        </p:nvSpPr>
        <p:spPr/>
        <p:txBody>
          <a:bodyPr/>
          <a:lstStyle/>
          <a:p>
            <a:pPr algn="just"/>
            <a:r>
              <a:rPr lang="fr-FR" dirty="0"/>
              <a:t>Ce type de visioconférence présente également de nombreux avantages pour les enseignants, tels que le fait de ne pas avoir à se soucier de la planification du temps de classe ou de la création de matériel de classe.</a:t>
            </a:r>
          </a:p>
          <a:p>
            <a:pPr algn="just"/>
            <a:endParaRPr lang="fr-FR" dirty="0"/>
          </a:p>
        </p:txBody>
      </p:sp>
    </p:spTree>
  </p:cSld>
  <p:clrMapOvr>
    <a:masterClrMapping/>
  </p:clrMapOvr>
  <p:transition spd="slow">
    <p:wedg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dirty="0">
                <a:solidFill>
                  <a:schemeClr val="accent1"/>
                </a:solidFill>
              </a:rPr>
              <a:t>3.2 l’apprentissage synchrone</a:t>
            </a:r>
          </a:p>
        </p:txBody>
      </p:sp>
      <p:sp>
        <p:nvSpPr>
          <p:cNvPr id="3" name="Espace réservé du contenu 2"/>
          <p:cNvSpPr>
            <a:spLocks noGrp="1"/>
          </p:cNvSpPr>
          <p:nvPr>
            <p:ph idx="1"/>
          </p:nvPr>
        </p:nvSpPr>
        <p:spPr/>
        <p:txBody>
          <a:bodyPr/>
          <a:lstStyle/>
          <a:p>
            <a:pPr algn="just"/>
            <a:r>
              <a:rPr lang="fr-FR" dirty="0"/>
              <a:t>L’apprentissage synchrone est une forme d’apprentissage qui se produit lorsque tous les étudiants apprennent en même temps, mais l’enseignant se trouve à un autre endroit. C’est un excellent moyen de créer un environnement de classe plus engageant et interactif, car il offre davantage d’opportunités, d’interaction et de collaboration entre étudiants.</a:t>
            </a:r>
          </a:p>
          <a:p>
            <a:endParaRPr lang="fr-FR" dirty="0"/>
          </a:p>
        </p:txBody>
      </p:sp>
    </p:spTree>
  </p:cSld>
  <p:clrMapOvr>
    <a:masterClrMapping/>
  </p:clrMapOvr>
  <p:transition spd="slow">
    <p:wedg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dirty="0">
                <a:solidFill>
                  <a:schemeClr val="accent1"/>
                </a:solidFill>
              </a:rPr>
              <a:t>3.2 L’apprentissage synchrone</a:t>
            </a:r>
          </a:p>
        </p:txBody>
      </p:sp>
      <p:sp>
        <p:nvSpPr>
          <p:cNvPr id="3" name="Espace réservé du contenu 2"/>
          <p:cNvSpPr>
            <a:spLocks noGrp="1"/>
          </p:cNvSpPr>
          <p:nvPr>
            <p:ph idx="1"/>
          </p:nvPr>
        </p:nvSpPr>
        <p:spPr/>
        <p:txBody>
          <a:bodyPr/>
          <a:lstStyle/>
          <a:p>
            <a:pPr algn="just"/>
            <a:r>
              <a:rPr lang="fr-FR" dirty="0"/>
              <a:t>L’apprentissage synchrone devient de plus en plus populaire dans les écoles avec ses avantages potentiels. Il aide les étudiants à apprendre de manière plus engageante et crée un environnement de classe interactif.</a:t>
            </a:r>
          </a:p>
          <a:p>
            <a:pPr algn="just"/>
            <a:r>
              <a:rPr lang="fr-FR" dirty="0"/>
              <a:t>Cette méthode d’enseignement et d’apprentissage implique la visioconférence ou la téléconférence qui connecte numériquement les enseignants. C’est ce qu’on appelle aussi « enseigner sur le moment » et « apprendre sur le moment ».</a:t>
            </a:r>
          </a:p>
          <a:p>
            <a:endParaRPr lang="fr-FR" dirty="0"/>
          </a:p>
        </p:txBody>
      </p:sp>
    </p:spTree>
  </p:cSld>
  <p:clrMapOvr>
    <a:masterClrMapping/>
  </p:clrMapOvr>
  <p:transition spd="slow">
    <p:wedg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dirty="0">
                <a:solidFill>
                  <a:schemeClr val="accent1"/>
                </a:solidFill>
              </a:rPr>
              <a:t>3.3 apprentissage asynchrone</a:t>
            </a:r>
          </a:p>
        </p:txBody>
      </p:sp>
      <p:sp>
        <p:nvSpPr>
          <p:cNvPr id="3" name="Espace réservé du contenu 2"/>
          <p:cNvSpPr>
            <a:spLocks noGrp="1"/>
          </p:cNvSpPr>
          <p:nvPr>
            <p:ph idx="1"/>
          </p:nvPr>
        </p:nvSpPr>
        <p:spPr/>
        <p:txBody>
          <a:bodyPr/>
          <a:lstStyle/>
          <a:p>
            <a:pPr algn="just"/>
            <a:r>
              <a:rPr lang="fr-FR" dirty="0"/>
              <a:t>L’apprentissage asynchrone est un format moins connecté, mais aussi moins contraint. Dans l’apprentissage asynchrone, les étudiants assument les rôles d’apprenants et d’enseignants. </a:t>
            </a:r>
          </a:p>
          <a:p>
            <a:pPr algn="just"/>
            <a:r>
              <a:rPr lang="fr-FR" dirty="0"/>
              <a:t>Les enseignants sont uniquement responsables de fournir le contenu, tandis que les étudiants sont responsables de l’organisation de leur propre processus d’apprentissage.</a:t>
            </a:r>
          </a:p>
          <a:p>
            <a:endParaRPr lang="fr-FR" dirty="0"/>
          </a:p>
        </p:txBody>
      </p:sp>
    </p:spTree>
  </p:cSld>
  <p:clrMapOvr>
    <a:masterClrMapping/>
  </p:clrMapOvr>
  <p:transition spd="slow">
    <p:wedg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dirty="0">
                <a:solidFill>
                  <a:schemeClr val="accent1"/>
                </a:solidFill>
              </a:rPr>
              <a:t>3.3 Apprentissage asynchrone</a:t>
            </a:r>
          </a:p>
        </p:txBody>
      </p:sp>
      <p:sp>
        <p:nvSpPr>
          <p:cNvPr id="3" name="Espace réservé du contenu 2"/>
          <p:cNvSpPr>
            <a:spLocks noGrp="1"/>
          </p:cNvSpPr>
          <p:nvPr>
            <p:ph idx="1"/>
          </p:nvPr>
        </p:nvSpPr>
        <p:spPr/>
        <p:txBody>
          <a:bodyPr/>
          <a:lstStyle/>
          <a:p>
            <a:pPr algn="just"/>
            <a:r>
              <a:rPr lang="fr-FR" dirty="0"/>
              <a:t>Les étudiants reçoivent un devoir avec une tâche d’apprentissage, qu’ils doivent terminer de manière asynchrone. </a:t>
            </a:r>
          </a:p>
          <a:p>
            <a:pPr algn="just"/>
            <a:r>
              <a:rPr lang="fr-FR" dirty="0"/>
              <a:t>On accomplit la tâche en lisant le texte, en regardant la vidéo ou en effectuant les activités interactives fournies. Une fois qu’ils ont terminé toutes les tâches, ils soumettent leur travail pour être évalué par l’enseignant.</a:t>
            </a:r>
          </a:p>
          <a:p>
            <a:endParaRPr lang="fr-FR" dirty="0"/>
          </a:p>
        </p:txBody>
      </p:sp>
    </p:spTree>
  </p:cSld>
  <p:clrMapOvr>
    <a:masterClrMapping/>
  </p:clrMapOvr>
  <p:transition spd="slow">
    <p:wedg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dirty="0">
                <a:solidFill>
                  <a:schemeClr val="accent1"/>
                </a:solidFill>
              </a:rPr>
              <a:t>3.3 Apprentissage asynchrone</a:t>
            </a:r>
          </a:p>
        </p:txBody>
      </p:sp>
      <p:sp>
        <p:nvSpPr>
          <p:cNvPr id="3" name="Espace réservé du contenu 2"/>
          <p:cNvSpPr>
            <a:spLocks noGrp="1"/>
          </p:cNvSpPr>
          <p:nvPr>
            <p:ph idx="1"/>
          </p:nvPr>
        </p:nvSpPr>
        <p:spPr/>
        <p:txBody>
          <a:bodyPr/>
          <a:lstStyle/>
          <a:p>
            <a:pPr algn="just"/>
            <a:r>
              <a:rPr lang="fr-FR" dirty="0"/>
              <a:t>Le principal avantage de ce format est qu’il permet aux étudiants d’apprendre à leur propre rythme et d’une manière avec laquelle ils se sentent à l’aise.</a:t>
            </a:r>
          </a:p>
          <a:p>
            <a:pPr algn="just"/>
            <a:r>
              <a:rPr lang="fr-FR" dirty="0"/>
              <a:t> L’apprentissage asynchrone est également plus rentable que l’enseignement traditionnel en classe, car il ne nécessite pas d’espace physique ou de personnel spécialisé pour le faire fonctionner.</a:t>
            </a:r>
          </a:p>
          <a:p>
            <a:endParaRPr lang="fr-FR" dirty="0"/>
          </a:p>
        </p:txBody>
      </p:sp>
    </p:spTree>
  </p:cSld>
  <p:clrMapOvr>
    <a:masterClrMapping/>
  </p:clrMapOvr>
  <p:transition spd="slow">
    <p:wedg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dirty="0">
                <a:solidFill>
                  <a:schemeClr val="accent1"/>
                </a:solidFill>
              </a:rPr>
              <a:t>3.4 les cours en ligne à temps ouvert</a:t>
            </a:r>
          </a:p>
        </p:txBody>
      </p:sp>
      <p:sp>
        <p:nvSpPr>
          <p:cNvPr id="3" name="Espace réservé du contenu 2"/>
          <p:cNvSpPr>
            <a:spLocks noGrp="1"/>
          </p:cNvSpPr>
          <p:nvPr>
            <p:ph idx="1"/>
          </p:nvPr>
        </p:nvSpPr>
        <p:spPr/>
        <p:txBody>
          <a:bodyPr>
            <a:normAutofit lnSpcReduction="10000"/>
          </a:bodyPr>
          <a:lstStyle/>
          <a:p>
            <a:pPr algn="just"/>
            <a:r>
              <a:rPr lang="fr-FR" dirty="0"/>
              <a:t>Les cours en ligne à temps ouvert offrent en effet aux étudiants la possibilité d'apprendre à leur rythme, en s'adaptant à leur emploi du temps chargé. Cette approche leur permet de se concentrer sur les tâches nécessaires pour réussir. De plus, ils peuvent interagir avec d'autres étudiants suivant le même cours, ce qui favorise la création d'une communauté et contribue à leur développement intellectuel.</a:t>
            </a:r>
          </a:p>
          <a:p>
            <a:pPr algn="just"/>
            <a:r>
              <a:rPr lang="fr-FR" dirty="0"/>
              <a:t>Les cours en ligne à temps ouvert offrent encore une autre couche de flexibilité aux étudiants qui souhaitent en profiter.</a:t>
            </a:r>
          </a:p>
          <a:p>
            <a:pPr algn="just"/>
            <a:endParaRPr lang="fr-FR" dirty="0"/>
          </a:p>
        </p:txBody>
      </p:sp>
    </p:spTree>
  </p:cSld>
  <p:clrMapOvr>
    <a:masterClrMapping/>
  </p:clrMapOvr>
  <p:transition spd="slow">
    <p:wedg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dirty="0">
                <a:solidFill>
                  <a:schemeClr val="accent1"/>
                </a:solidFill>
              </a:rPr>
              <a:t>3.5 les cours en ligne a durée fixe</a:t>
            </a:r>
          </a:p>
        </p:txBody>
      </p:sp>
      <p:sp>
        <p:nvSpPr>
          <p:cNvPr id="3" name="Espace réservé du contenu 2"/>
          <p:cNvSpPr>
            <a:spLocks noGrp="1"/>
          </p:cNvSpPr>
          <p:nvPr>
            <p:ph idx="1"/>
          </p:nvPr>
        </p:nvSpPr>
        <p:spPr/>
        <p:txBody>
          <a:bodyPr/>
          <a:lstStyle/>
          <a:p>
            <a:pPr algn="just"/>
            <a:r>
              <a:rPr lang="fr-FR" dirty="0"/>
              <a:t>Les cours en ligne à durée fixe sont un type de </a:t>
            </a:r>
            <a:r>
              <a:rPr lang="fr-FR" dirty="0">
                <a:hlinkClick r:id="rId2"/>
              </a:rPr>
              <a:t>cours synchrone</a:t>
            </a:r>
            <a:r>
              <a:rPr lang="fr-FR" dirty="0"/>
              <a:t> qui oblige les utilisateurs en ligne à se rendre tous au même endroit et à terminer leur travail en même temps. Ce type de cours est une alternative aux cours asynchrones, qui obligent les étudiants à terminer leur travail à des moments différents.</a:t>
            </a:r>
          </a:p>
          <a:p>
            <a:endParaRPr lang="fr-FR" dirty="0"/>
          </a:p>
        </p:txBody>
      </p:sp>
    </p:spTree>
  </p:cSld>
  <p:clrMapOvr>
    <a:masterClrMapping/>
  </p:clrMapOvr>
  <p:transition spd="slow">
    <p:wedg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avec flèche vers le bas 11"/>
          <p:cNvSpPr/>
          <p:nvPr/>
        </p:nvSpPr>
        <p:spPr>
          <a:xfrm>
            <a:off x="0" y="0"/>
            <a:ext cx="9144000" cy="1214422"/>
          </a:xfrm>
          <a:prstGeom prst="downArrowCallout">
            <a:avLst/>
          </a:prstGeom>
          <a:ln/>
        </p:spPr>
        <p:style>
          <a:lnRef idx="1">
            <a:schemeClr val="accent5"/>
          </a:lnRef>
          <a:fillRef idx="2">
            <a:schemeClr val="accent5"/>
          </a:fillRef>
          <a:effectRef idx="1">
            <a:schemeClr val="accent5"/>
          </a:effectRef>
          <a:fontRef idx="minor">
            <a:schemeClr val="dk1"/>
          </a:fontRef>
        </p:style>
        <p:txBody>
          <a:bodyPr anchor="ctr"/>
          <a:lstStyle/>
          <a:p>
            <a:pPr algn="ctr">
              <a:defRPr/>
            </a:pPr>
            <a:r>
              <a:rPr lang="fr-FR" sz="3600" dirty="0">
                <a:ln>
                  <a:solidFill>
                    <a:schemeClr val="tx2">
                      <a:lumMod val="75000"/>
                    </a:schemeClr>
                  </a:solidFill>
                </a:ln>
                <a:solidFill>
                  <a:schemeClr val="accent1">
                    <a:lumMod val="75000"/>
                  </a:schemeClr>
                </a:solidFill>
              </a:rPr>
              <a:t>Plan de la conférence</a:t>
            </a:r>
            <a:endParaRPr lang="fr-FR" sz="3600" b="1" dirty="0">
              <a:ln>
                <a:solidFill>
                  <a:schemeClr val="tx2">
                    <a:lumMod val="75000"/>
                  </a:schemeClr>
                </a:solidFill>
              </a:ln>
              <a:solidFill>
                <a:schemeClr val="accent1">
                  <a:lumMod val="75000"/>
                </a:schemeClr>
              </a:solidFill>
              <a:effectLst>
                <a:outerShdw blurRad="38100" dist="38100" dir="2700000" algn="tl">
                  <a:srgbClr val="000000">
                    <a:alpha val="43137"/>
                  </a:srgbClr>
                </a:outerShdw>
              </a:effectLst>
              <a:latin typeface="Cambria" panose="02040503050406030204" pitchFamily="18" charset="0"/>
            </a:endParaRPr>
          </a:p>
        </p:txBody>
      </p:sp>
      <p:sp>
        <p:nvSpPr>
          <p:cNvPr id="37889" name="Rectangle 1"/>
          <p:cNvSpPr>
            <a:spLocks noGrp="1" noChangeArrowheads="1"/>
          </p:cNvSpPr>
          <p:nvPr>
            <p:ph idx="1"/>
          </p:nvPr>
        </p:nvSpPr>
        <p:spPr bwMode="auto">
          <a:xfrm>
            <a:off x="2428860" y="1071563"/>
            <a:ext cx="4496231" cy="4478149"/>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000" b="0" i="0" u="none" strike="noStrike" cap="none" normalizeH="0" baseline="0" dirty="0">
                <a:ln>
                  <a:noFill/>
                </a:ln>
                <a:solidFill>
                  <a:schemeClr val="tx1"/>
                </a:solidFill>
                <a:effectLst/>
                <a:latin typeface="Cambria" pitchFamily="18" charset="0"/>
                <a:ea typeface="Calibri" pitchFamily="34" charset="0"/>
                <a:cs typeface="Times New Roman" pitchFamily="18" charset="0"/>
              </a:rPr>
              <a:t>I</a:t>
            </a:r>
            <a:r>
              <a:rPr kumimoji="0" lang="fr-FR" sz="1500" b="1" i="0" u="none" strike="noStrike" cap="none" normalizeH="0" baseline="0" dirty="0">
                <a:ln>
                  <a:noFill/>
                </a:ln>
                <a:solidFill>
                  <a:schemeClr val="tx1"/>
                </a:solidFill>
                <a:effectLst/>
                <a:latin typeface="Cambria" pitchFamily="18" charset="0"/>
                <a:ea typeface="Calibri" pitchFamily="34" charset="0"/>
                <a:cs typeface="Times New Roman" pitchFamily="18" charset="0"/>
              </a:rPr>
              <a:t>ntroduction</a:t>
            </a:r>
            <a:endParaRPr kumimoji="0" lang="fr-FR" sz="1500" b="1"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None/>
              <a:tabLst/>
            </a:pPr>
            <a:r>
              <a:rPr kumimoji="0" lang="fr-FR" sz="1500" b="1" i="0" u="none" strike="noStrike" cap="none" normalizeH="0" baseline="0" dirty="0">
                <a:ln>
                  <a:noFill/>
                </a:ln>
                <a:solidFill>
                  <a:schemeClr val="tx1"/>
                </a:solidFill>
                <a:effectLst/>
                <a:latin typeface="Cambria" pitchFamily="18" charset="0"/>
                <a:ea typeface="Calibri" pitchFamily="34" charset="0"/>
                <a:cs typeface="Times New Roman" pitchFamily="18" charset="0"/>
              </a:rPr>
              <a:t>1.D</a:t>
            </a:r>
            <a:r>
              <a:rPr kumimoji="0" lang="fr-FR" sz="1500" b="1" i="0" u="none" strike="noStrike" cap="none" normalizeH="0" baseline="0" dirty="0">
                <a:ln>
                  <a:noFill/>
                </a:ln>
                <a:solidFill>
                  <a:schemeClr val="tx1"/>
                </a:solidFill>
                <a:effectLst/>
                <a:latin typeface="Calibri"/>
                <a:ea typeface="Calibri" pitchFamily="34" charset="0"/>
                <a:cs typeface="Times New Roman" pitchFamily="18" charset="0"/>
              </a:rPr>
              <a:t>é</a:t>
            </a:r>
            <a:r>
              <a:rPr kumimoji="0" lang="fr-FR" sz="1500" b="1" i="0" u="none" strike="noStrike" cap="none" normalizeH="0" baseline="0" dirty="0">
                <a:ln>
                  <a:noFill/>
                </a:ln>
                <a:solidFill>
                  <a:schemeClr val="tx1"/>
                </a:solidFill>
                <a:effectLst/>
                <a:latin typeface="Cambria" pitchFamily="18" charset="0"/>
                <a:ea typeface="Calibri" pitchFamily="34" charset="0"/>
                <a:cs typeface="Times New Roman" pitchFamily="18" charset="0"/>
              </a:rPr>
              <a:t>finitions</a:t>
            </a:r>
            <a:endParaRPr kumimoji="0" lang="fr-FR" sz="1500" b="1"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None/>
              <a:tabLst/>
            </a:pPr>
            <a:r>
              <a:rPr kumimoji="0" lang="fr-FR" sz="1500" b="1" i="0" u="none" strike="noStrike" cap="none" normalizeH="0" baseline="0" dirty="0">
                <a:ln>
                  <a:noFill/>
                </a:ln>
                <a:solidFill>
                  <a:schemeClr val="tx1"/>
                </a:solidFill>
                <a:effectLst/>
                <a:latin typeface="Cambria" pitchFamily="18" charset="0"/>
                <a:ea typeface="Calibri" pitchFamily="34" charset="0"/>
                <a:cs typeface="Times New Roman" pitchFamily="18" charset="0"/>
              </a:rPr>
              <a:t>2.Qu</a:t>
            </a:r>
            <a:r>
              <a:rPr kumimoji="0" lang="fr-FR" sz="1500" b="1" i="0" u="none" strike="noStrike" cap="none" normalizeH="0" baseline="0" dirty="0">
                <a:ln>
                  <a:noFill/>
                </a:ln>
                <a:solidFill>
                  <a:schemeClr val="tx1"/>
                </a:solidFill>
                <a:effectLst/>
                <a:latin typeface="Calibri"/>
                <a:ea typeface="Calibri" pitchFamily="34" charset="0"/>
                <a:cs typeface="Times New Roman" pitchFamily="18" charset="0"/>
              </a:rPr>
              <a:t>’</a:t>
            </a:r>
            <a:r>
              <a:rPr kumimoji="0" lang="fr-FR" sz="1500" b="1" i="0" u="none" strike="noStrike" cap="none" normalizeH="0" baseline="0" dirty="0">
                <a:ln>
                  <a:noFill/>
                </a:ln>
                <a:solidFill>
                  <a:schemeClr val="tx1"/>
                </a:solidFill>
                <a:effectLst/>
                <a:latin typeface="Cambria" pitchFamily="18" charset="0"/>
                <a:ea typeface="Calibri" pitchFamily="34" charset="0"/>
                <a:cs typeface="Times New Roman" pitchFamily="18" charset="0"/>
              </a:rPr>
              <a:t>est-ce que l</a:t>
            </a:r>
            <a:r>
              <a:rPr kumimoji="0" lang="fr-FR" sz="1500" b="1" i="0" u="none" strike="noStrike" cap="none" normalizeH="0" baseline="0" dirty="0">
                <a:ln>
                  <a:noFill/>
                </a:ln>
                <a:solidFill>
                  <a:schemeClr val="tx1"/>
                </a:solidFill>
                <a:effectLst/>
                <a:latin typeface="Calibri"/>
                <a:ea typeface="Calibri" pitchFamily="34" charset="0"/>
                <a:cs typeface="Times New Roman" pitchFamily="18" charset="0"/>
              </a:rPr>
              <a:t>’</a:t>
            </a:r>
            <a:r>
              <a:rPr kumimoji="0" lang="fr-FR" sz="1500" b="1" i="0" u="none" strike="noStrike" cap="none" normalizeH="0" baseline="0" dirty="0">
                <a:ln>
                  <a:noFill/>
                </a:ln>
                <a:solidFill>
                  <a:schemeClr val="tx1"/>
                </a:solidFill>
                <a:effectLst/>
                <a:latin typeface="Cambria" pitchFamily="18" charset="0"/>
                <a:ea typeface="Calibri" pitchFamily="34" charset="0"/>
                <a:cs typeface="Times New Roman" pitchFamily="18" charset="0"/>
              </a:rPr>
              <a:t>enseignement </a:t>
            </a:r>
            <a:r>
              <a:rPr kumimoji="0" lang="fr-FR" sz="1500" b="1" i="0" u="none" strike="noStrike" cap="none" normalizeH="0" baseline="0" dirty="0">
                <a:ln>
                  <a:noFill/>
                </a:ln>
                <a:solidFill>
                  <a:schemeClr val="tx1"/>
                </a:solidFill>
                <a:effectLst/>
                <a:latin typeface="Calibri"/>
                <a:ea typeface="Calibri" pitchFamily="34" charset="0"/>
                <a:cs typeface="Times New Roman" pitchFamily="18" charset="0"/>
              </a:rPr>
              <a:t>à</a:t>
            </a:r>
            <a:r>
              <a:rPr kumimoji="0" lang="fr-FR" sz="1500" b="1" i="0" u="none" strike="noStrike" cap="none" normalizeH="0" baseline="0" dirty="0">
                <a:ln>
                  <a:noFill/>
                </a:ln>
                <a:solidFill>
                  <a:schemeClr val="tx1"/>
                </a:solidFill>
                <a:effectLst/>
                <a:latin typeface="Cambria" pitchFamily="18" charset="0"/>
                <a:ea typeface="Calibri" pitchFamily="34" charset="0"/>
                <a:cs typeface="Times New Roman" pitchFamily="18" charset="0"/>
              </a:rPr>
              <a:t> distance</a:t>
            </a:r>
            <a:endParaRPr kumimoji="0" lang="fr-FR" sz="1500" b="1"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None/>
              <a:tabLst/>
            </a:pPr>
            <a:r>
              <a:rPr kumimoji="0" lang="fr-FR" sz="1500" b="1" i="0" u="none" strike="noStrike" cap="none" normalizeH="0" baseline="0" dirty="0">
                <a:ln>
                  <a:noFill/>
                </a:ln>
                <a:solidFill>
                  <a:schemeClr val="tx1"/>
                </a:solidFill>
                <a:effectLst/>
                <a:latin typeface="Cambria" pitchFamily="18" charset="0"/>
                <a:ea typeface="Calibri" pitchFamily="34" charset="0"/>
                <a:cs typeface="Times New Roman" pitchFamily="18" charset="0"/>
              </a:rPr>
              <a:t>3.Types courants de l</a:t>
            </a:r>
            <a:r>
              <a:rPr kumimoji="0" lang="fr-FR" sz="1500" b="1" i="0" u="none" strike="noStrike" cap="none" normalizeH="0" baseline="0" dirty="0">
                <a:ln>
                  <a:noFill/>
                </a:ln>
                <a:solidFill>
                  <a:schemeClr val="tx1"/>
                </a:solidFill>
                <a:effectLst/>
                <a:latin typeface="Calibri"/>
                <a:ea typeface="Calibri" pitchFamily="34" charset="0"/>
                <a:cs typeface="Times New Roman" pitchFamily="18" charset="0"/>
              </a:rPr>
              <a:t>’</a:t>
            </a:r>
            <a:r>
              <a:rPr kumimoji="0" lang="fr-FR" sz="1500" b="1" i="0" u="none" strike="noStrike" cap="none" normalizeH="0" baseline="0" dirty="0">
                <a:ln>
                  <a:noFill/>
                </a:ln>
                <a:solidFill>
                  <a:schemeClr val="tx1"/>
                </a:solidFill>
                <a:effectLst/>
                <a:latin typeface="Cambria" pitchFamily="18" charset="0"/>
                <a:ea typeface="Calibri" pitchFamily="34" charset="0"/>
                <a:cs typeface="Times New Roman" pitchFamily="18" charset="0"/>
              </a:rPr>
              <a:t>enseignement </a:t>
            </a:r>
            <a:r>
              <a:rPr kumimoji="0" lang="fr-FR" sz="1500" b="1" i="0" u="none" strike="noStrike" cap="none" normalizeH="0" baseline="0" dirty="0">
                <a:ln>
                  <a:noFill/>
                </a:ln>
                <a:solidFill>
                  <a:schemeClr val="tx1"/>
                </a:solidFill>
                <a:effectLst/>
                <a:latin typeface="Calibri"/>
                <a:ea typeface="Calibri" pitchFamily="34" charset="0"/>
                <a:cs typeface="Times New Roman" pitchFamily="18" charset="0"/>
              </a:rPr>
              <a:t>à</a:t>
            </a:r>
            <a:r>
              <a:rPr kumimoji="0" lang="fr-FR" sz="1500" b="1" i="0" u="none" strike="noStrike" cap="none" normalizeH="0" baseline="0" dirty="0">
                <a:ln>
                  <a:noFill/>
                </a:ln>
                <a:solidFill>
                  <a:schemeClr val="tx1"/>
                </a:solidFill>
                <a:effectLst/>
                <a:latin typeface="Cambria" pitchFamily="18" charset="0"/>
                <a:ea typeface="Calibri" pitchFamily="34" charset="0"/>
                <a:cs typeface="Times New Roman" pitchFamily="18" charset="0"/>
              </a:rPr>
              <a:t> distance </a:t>
            </a:r>
            <a:endParaRPr kumimoji="0" lang="fr-FR" sz="1500" b="1" i="0" u="none" strike="noStrike" cap="none" normalizeH="0" baseline="0" dirty="0">
              <a:ln>
                <a:noFill/>
              </a:ln>
              <a:solidFill>
                <a:schemeClr val="tx1"/>
              </a:solidFill>
              <a:effectLst/>
              <a:latin typeface="Arial" pitchFamily="34" charset="0"/>
              <a:cs typeface="Arial" pitchFamily="34" charset="0"/>
            </a:endParaRPr>
          </a:p>
          <a:p>
            <a:pPr marL="457200" marR="0" lvl="1" indent="0" algn="l" defTabSz="914400" rtl="0" eaLnBrk="0" fontAlgn="base" latinLnBrk="0" hangingPunct="0">
              <a:lnSpc>
                <a:spcPct val="100000"/>
              </a:lnSpc>
              <a:spcBef>
                <a:spcPct val="0"/>
              </a:spcBef>
              <a:spcAft>
                <a:spcPct val="0"/>
              </a:spcAft>
              <a:buClrTx/>
              <a:buSzTx/>
              <a:buNone/>
              <a:tabLst/>
            </a:pPr>
            <a:r>
              <a:rPr kumimoji="0" lang="fr-FR" sz="1500" b="1" i="0" u="none" strike="noStrike" cap="none" normalizeH="0" baseline="0" dirty="0">
                <a:ln>
                  <a:noFill/>
                </a:ln>
                <a:solidFill>
                  <a:schemeClr val="tx1"/>
                </a:solidFill>
                <a:effectLst/>
                <a:latin typeface="Cambria" pitchFamily="18" charset="0"/>
                <a:ea typeface="Calibri" pitchFamily="34" charset="0"/>
                <a:cs typeface="Times New Roman" pitchFamily="18" charset="0"/>
              </a:rPr>
              <a:t>3.1La visioconf</a:t>
            </a:r>
            <a:r>
              <a:rPr kumimoji="0" lang="fr-FR" sz="1500" b="1" i="0" u="none" strike="noStrike" cap="none" normalizeH="0" baseline="0" dirty="0">
                <a:ln>
                  <a:noFill/>
                </a:ln>
                <a:solidFill>
                  <a:schemeClr val="tx1"/>
                </a:solidFill>
                <a:effectLst/>
                <a:latin typeface="Calibri"/>
                <a:ea typeface="Calibri" pitchFamily="34" charset="0"/>
                <a:cs typeface="Times New Roman" pitchFamily="18" charset="0"/>
              </a:rPr>
              <a:t>é</a:t>
            </a:r>
            <a:r>
              <a:rPr kumimoji="0" lang="fr-FR" sz="1500" b="1" i="0" u="none" strike="noStrike" cap="none" normalizeH="0" baseline="0" dirty="0">
                <a:ln>
                  <a:noFill/>
                </a:ln>
                <a:solidFill>
                  <a:schemeClr val="tx1"/>
                </a:solidFill>
                <a:effectLst/>
                <a:latin typeface="Cambria" pitchFamily="18" charset="0"/>
                <a:ea typeface="Calibri" pitchFamily="34" charset="0"/>
                <a:cs typeface="Times New Roman" pitchFamily="18" charset="0"/>
              </a:rPr>
              <a:t>rence</a:t>
            </a:r>
            <a:endParaRPr kumimoji="0" lang="fr-FR" sz="1500" b="1" i="0" u="none" strike="noStrike" cap="none" normalizeH="0" baseline="0" dirty="0">
              <a:ln>
                <a:noFill/>
              </a:ln>
              <a:solidFill>
                <a:schemeClr val="tx1"/>
              </a:solidFill>
              <a:effectLst/>
              <a:latin typeface="Arial" pitchFamily="34" charset="0"/>
              <a:cs typeface="Arial" pitchFamily="34" charset="0"/>
            </a:endParaRPr>
          </a:p>
          <a:p>
            <a:pPr marL="457200" marR="0" lvl="1" indent="0" algn="l" defTabSz="914400" rtl="0" eaLnBrk="0" fontAlgn="base" latinLnBrk="0" hangingPunct="0">
              <a:lnSpc>
                <a:spcPct val="100000"/>
              </a:lnSpc>
              <a:spcBef>
                <a:spcPct val="0"/>
              </a:spcBef>
              <a:spcAft>
                <a:spcPct val="0"/>
              </a:spcAft>
              <a:buClrTx/>
              <a:buSzTx/>
              <a:buNone/>
              <a:tabLst/>
            </a:pPr>
            <a:r>
              <a:rPr kumimoji="0" lang="fr-FR" sz="1500" b="1" i="0" u="none" strike="noStrike" cap="none" normalizeH="0" baseline="0" dirty="0">
                <a:ln>
                  <a:noFill/>
                </a:ln>
                <a:solidFill>
                  <a:schemeClr val="tx1"/>
                </a:solidFill>
                <a:effectLst/>
                <a:latin typeface="Cambria" pitchFamily="18" charset="0"/>
                <a:ea typeface="Calibri" pitchFamily="34" charset="0"/>
                <a:cs typeface="Times New Roman" pitchFamily="18" charset="0"/>
              </a:rPr>
              <a:t>3.2L</a:t>
            </a:r>
            <a:r>
              <a:rPr kumimoji="0" lang="fr-FR" sz="1500" b="1" i="0" u="none" strike="noStrike" cap="none" normalizeH="0" baseline="0" dirty="0">
                <a:ln>
                  <a:noFill/>
                </a:ln>
                <a:solidFill>
                  <a:schemeClr val="tx1"/>
                </a:solidFill>
                <a:effectLst/>
                <a:latin typeface="Calibri"/>
                <a:ea typeface="Calibri" pitchFamily="34" charset="0"/>
                <a:cs typeface="Times New Roman" pitchFamily="18" charset="0"/>
              </a:rPr>
              <a:t>’</a:t>
            </a:r>
            <a:r>
              <a:rPr kumimoji="0" lang="fr-FR" sz="1500" b="1" i="0" u="none" strike="noStrike" cap="none" normalizeH="0" baseline="0" dirty="0">
                <a:ln>
                  <a:noFill/>
                </a:ln>
                <a:solidFill>
                  <a:schemeClr val="tx1"/>
                </a:solidFill>
                <a:effectLst/>
                <a:latin typeface="Cambria" pitchFamily="18" charset="0"/>
                <a:ea typeface="Calibri" pitchFamily="34" charset="0"/>
                <a:cs typeface="Times New Roman" pitchFamily="18" charset="0"/>
              </a:rPr>
              <a:t>apprentissage synchrone</a:t>
            </a:r>
            <a:endParaRPr kumimoji="0" lang="fr-FR" sz="1500" b="1" i="0" u="none" strike="noStrike" cap="none" normalizeH="0" baseline="0" dirty="0">
              <a:ln>
                <a:noFill/>
              </a:ln>
              <a:solidFill>
                <a:schemeClr val="tx1"/>
              </a:solidFill>
              <a:effectLst/>
              <a:latin typeface="Arial" pitchFamily="34" charset="0"/>
              <a:cs typeface="Arial" pitchFamily="34" charset="0"/>
            </a:endParaRPr>
          </a:p>
          <a:p>
            <a:pPr marL="457200" marR="0" lvl="1" indent="0" algn="l" defTabSz="914400" rtl="0" eaLnBrk="0" fontAlgn="base" latinLnBrk="0" hangingPunct="0">
              <a:lnSpc>
                <a:spcPct val="100000"/>
              </a:lnSpc>
              <a:spcBef>
                <a:spcPct val="0"/>
              </a:spcBef>
              <a:spcAft>
                <a:spcPct val="0"/>
              </a:spcAft>
              <a:buClrTx/>
              <a:buSzTx/>
              <a:buNone/>
              <a:tabLst/>
            </a:pPr>
            <a:r>
              <a:rPr kumimoji="0" lang="fr-FR" sz="1500" b="1" i="0" u="none" strike="noStrike" cap="none" normalizeH="0" baseline="0" dirty="0">
                <a:ln>
                  <a:noFill/>
                </a:ln>
                <a:solidFill>
                  <a:schemeClr val="tx1"/>
                </a:solidFill>
                <a:effectLst/>
                <a:latin typeface="Cambria" pitchFamily="18" charset="0"/>
                <a:ea typeface="Calibri" pitchFamily="34" charset="0"/>
                <a:cs typeface="Times New Roman" pitchFamily="18" charset="0"/>
              </a:rPr>
              <a:t>3.3L</a:t>
            </a:r>
            <a:r>
              <a:rPr kumimoji="0" lang="fr-FR" sz="1500" b="1" i="0" u="none" strike="noStrike" cap="none" normalizeH="0" baseline="0" dirty="0">
                <a:ln>
                  <a:noFill/>
                </a:ln>
                <a:solidFill>
                  <a:schemeClr val="tx1"/>
                </a:solidFill>
                <a:effectLst/>
                <a:latin typeface="Calibri"/>
                <a:ea typeface="Calibri" pitchFamily="34" charset="0"/>
                <a:cs typeface="Times New Roman" pitchFamily="18" charset="0"/>
              </a:rPr>
              <a:t>’</a:t>
            </a:r>
            <a:r>
              <a:rPr kumimoji="0" lang="fr-FR" sz="1500" b="1" i="0" u="none" strike="noStrike" cap="none" normalizeH="0" baseline="0" dirty="0">
                <a:ln>
                  <a:noFill/>
                </a:ln>
                <a:solidFill>
                  <a:schemeClr val="tx1"/>
                </a:solidFill>
                <a:effectLst/>
                <a:latin typeface="Cambria" pitchFamily="18" charset="0"/>
                <a:ea typeface="Calibri" pitchFamily="34" charset="0"/>
                <a:cs typeface="Times New Roman" pitchFamily="18" charset="0"/>
              </a:rPr>
              <a:t>apprentissage asynchrone</a:t>
            </a:r>
            <a:endParaRPr kumimoji="0" lang="fr-FR" sz="1500" b="1" i="0" u="none" strike="noStrike" cap="none" normalizeH="0" baseline="0" dirty="0">
              <a:ln>
                <a:noFill/>
              </a:ln>
              <a:solidFill>
                <a:schemeClr val="tx1"/>
              </a:solidFill>
              <a:effectLst/>
              <a:latin typeface="Arial" pitchFamily="34" charset="0"/>
              <a:cs typeface="Arial" pitchFamily="34" charset="0"/>
            </a:endParaRPr>
          </a:p>
          <a:p>
            <a:pPr marL="457200" marR="0" lvl="1" indent="0" algn="l" defTabSz="914400" rtl="0" eaLnBrk="0" fontAlgn="base" latinLnBrk="0" hangingPunct="0">
              <a:lnSpc>
                <a:spcPct val="100000"/>
              </a:lnSpc>
              <a:spcBef>
                <a:spcPct val="0"/>
              </a:spcBef>
              <a:spcAft>
                <a:spcPct val="0"/>
              </a:spcAft>
              <a:buClrTx/>
              <a:buSzTx/>
              <a:buNone/>
              <a:tabLst/>
            </a:pPr>
            <a:r>
              <a:rPr kumimoji="0" lang="fr-FR" sz="1500" b="1" i="0" u="none" strike="noStrike" cap="none" normalizeH="0" baseline="0" dirty="0">
                <a:ln>
                  <a:noFill/>
                </a:ln>
                <a:solidFill>
                  <a:schemeClr val="tx1"/>
                </a:solidFill>
                <a:effectLst/>
                <a:latin typeface="Cambria" pitchFamily="18" charset="0"/>
                <a:ea typeface="Calibri" pitchFamily="34" charset="0"/>
                <a:cs typeface="Times New Roman" pitchFamily="18" charset="0"/>
              </a:rPr>
              <a:t>3.4Les cours en ligne </a:t>
            </a:r>
            <a:r>
              <a:rPr kumimoji="0" lang="fr-FR" sz="1500" b="1" i="0" u="none" strike="noStrike" cap="none" normalizeH="0" baseline="0" dirty="0">
                <a:ln>
                  <a:noFill/>
                </a:ln>
                <a:solidFill>
                  <a:schemeClr val="tx1"/>
                </a:solidFill>
                <a:effectLst/>
                <a:latin typeface="Calibri"/>
                <a:ea typeface="Calibri" pitchFamily="34" charset="0"/>
                <a:cs typeface="Times New Roman" pitchFamily="18" charset="0"/>
              </a:rPr>
              <a:t>à</a:t>
            </a:r>
            <a:r>
              <a:rPr kumimoji="0" lang="fr-FR" sz="1500" b="1" i="0" u="none" strike="noStrike" cap="none" normalizeH="0" baseline="0" dirty="0">
                <a:ln>
                  <a:noFill/>
                </a:ln>
                <a:solidFill>
                  <a:schemeClr val="tx1"/>
                </a:solidFill>
                <a:effectLst/>
                <a:latin typeface="Cambria" pitchFamily="18" charset="0"/>
                <a:ea typeface="Calibri" pitchFamily="34" charset="0"/>
                <a:cs typeface="Times New Roman" pitchFamily="18" charset="0"/>
              </a:rPr>
              <a:t> temps ouvert</a:t>
            </a:r>
            <a:endParaRPr kumimoji="0" lang="fr-FR" sz="1500" b="1" i="0" u="none" strike="noStrike" cap="none" normalizeH="0" baseline="0" dirty="0">
              <a:ln>
                <a:noFill/>
              </a:ln>
              <a:solidFill>
                <a:schemeClr val="tx1"/>
              </a:solidFill>
              <a:effectLst/>
              <a:latin typeface="Arial" pitchFamily="34" charset="0"/>
              <a:cs typeface="Arial" pitchFamily="34" charset="0"/>
            </a:endParaRPr>
          </a:p>
          <a:p>
            <a:pPr marL="457200" marR="0" lvl="1" indent="0" algn="l" defTabSz="914400" rtl="0" eaLnBrk="0" fontAlgn="base" latinLnBrk="0" hangingPunct="0">
              <a:lnSpc>
                <a:spcPct val="100000"/>
              </a:lnSpc>
              <a:spcBef>
                <a:spcPct val="0"/>
              </a:spcBef>
              <a:spcAft>
                <a:spcPct val="0"/>
              </a:spcAft>
              <a:buClrTx/>
              <a:buSzTx/>
              <a:buNone/>
              <a:tabLst/>
            </a:pPr>
            <a:r>
              <a:rPr kumimoji="0" lang="fr-FR" sz="1500" b="1" i="0" u="none" strike="noStrike" cap="none" normalizeH="0" baseline="0" dirty="0">
                <a:ln>
                  <a:noFill/>
                </a:ln>
                <a:solidFill>
                  <a:schemeClr val="tx1"/>
                </a:solidFill>
                <a:effectLst/>
                <a:latin typeface="Cambria" pitchFamily="18" charset="0"/>
                <a:ea typeface="Calibri" pitchFamily="34" charset="0"/>
                <a:cs typeface="Times New Roman" pitchFamily="18" charset="0"/>
              </a:rPr>
              <a:t>3.5Les cours en ligne </a:t>
            </a:r>
            <a:r>
              <a:rPr kumimoji="0" lang="fr-FR" sz="1500" b="1" i="0" u="none" strike="noStrike" cap="none" normalizeH="0" baseline="0" dirty="0">
                <a:ln>
                  <a:noFill/>
                </a:ln>
                <a:solidFill>
                  <a:schemeClr val="tx1"/>
                </a:solidFill>
                <a:effectLst/>
                <a:latin typeface="Calibri"/>
                <a:ea typeface="Calibri" pitchFamily="34" charset="0"/>
                <a:cs typeface="Times New Roman" pitchFamily="18" charset="0"/>
              </a:rPr>
              <a:t>à</a:t>
            </a:r>
            <a:r>
              <a:rPr kumimoji="0" lang="fr-FR" sz="1500" b="1" i="0" u="none" strike="noStrike" cap="none" normalizeH="0" baseline="0" dirty="0">
                <a:ln>
                  <a:noFill/>
                </a:ln>
                <a:solidFill>
                  <a:schemeClr val="tx1"/>
                </a:solidFill>
                <a:effectLst/>
                <a:latin typeface="Cambria" pitchFamily="18" charset="0"/>
                <a:ea typeface="Calibri" pitchFamily="34" charset="0"/>
                <a:cs typeface="Times New Roman" pitchFamily="18" charset="0"/>
              </a:rPr>
              <a:t> dur</a:t>
            </a:r>
            <a:r>
              <a:rPr kumimoji="0" lang="fr-FR" sz="1500" b="1" i="0" u="none" strike="noStrike" cap="none" normalizeH="0" baseline="0" dirty="0">
                <a:ln>
                  <a:noFill/>
                </a:ln>
                <a:solidFill>
                  <a:schemeClr val="tx1"/>
                </a:solidFill>
                <a:effectLst/>
                <a:latin typeface="Calibri"/>
                <a:ea typeface="Calibri" pitchFamily="34" charset="0"/>
                <a:cs typeface="Times New Roman" pitchFamily="18" charset="0"/>
              </a:rPr>
              <a:t>é</a:t>
            </a:r>
            <a:r>
              <a:rPr kumimoji="0" lang="fr-FR" sz="1500" b="1" i="0" u="none" strike="noStrike" cap="none" normalizeH="0" baseline="0" dirty="0">
                <a:ln>
                  <a:noFill/>
                </a:ln>
                <a:solidFill>
                  <a:schemeClr val="tx1"/>
                </a:solidFill>
                <a:effectLst/>
                <a:latin typeface="Cambria" pitchFamily="18" charset="0"/>
                <a:ea typeface="Calibri" pitchFamily="34" charset="0"/>
                <a:cs typeface="Times New Roman" pitchFamily="18" charset="0"/>
              </a:rPr>
              <a:t>e fixe</a:t>
            </a:r>
            <a:endParaRPr kumimoji="0" lang="fr-FR" sz="1500" b="1" i="0" u="none" strike="noStrike" cap="none" normalizeH="0" baseline="0" dirty="0">
              <a:ln>
                <a:noFill/>
              </a:ln>
              <a:solidFill>
                <a:schemeClr val="tx1"/>
              </a:solidFill>
              <a:effectLst/>
              <a:latin typeface="Arial" pitchFamily="34" charset="0"/>
              <a:cs typeface="Arial" pitchFamily="34" charset="0"/>
            </a:endParaRPr>
          </a:p>
          <a:p>
            <a:pPr marL="457200" marR="0" lvl="1" indent="0" algn="l" defTabSz="914400" rtl="0" eaLnBrk="0" fontAlgn="base" latinLnBrk="0" hangingPunct="0">
              <a:lnSpc>
                <a:spcPct val="100000"/>
              </a:lnSpc>
              <a:spcBef>
                <a:spcPct val="0"/>
              </a:spcBef>
              <a:spcAft>
                <a:spcPct val="0"/>
              </a:spcAft>
              <a:buClrTx/>
              <a:buSzTx/>
              <a:buNone/>
              <a:tabLst/>
            </a:pPr>
            <a:r>
              <a:rPr kumimoji="0" lang="fr-FR" sz="1500" b="1" i="0" u="none" strike="noStrike" cap="none" normalizeH="0" baseline="0" dirty="0">
                <a:ln>
                  <a:noFill/>
                </a:ln>
                <a:solidFill>
                  <a:schemeClr val="tx1"/>
                </a:solidFill>
                <a:effectLst/>
                <a:latin typeface="Cambria" pitchFamily="18" charset="0"/>
                <a:ea typeface="Calibri" pitchFamily="34" charset="0"/>
                <a:cs typeface="Times New Roman" pitchFamily="18" charset="0"/>
              </a:rPr>
              <a:t>3.6L</a:t>
            </a:r>
            <a:r>
              <a:rPr kumimoji="0" lang="fr-FR" sz="1500" b="1" i="0" u="none" strike="noStrike" cap="none" normalizeH="0" baseline="0" dirty="0">
                <a:ln>
                  <a:noFill/>
                </a:ln>
                <a:solidFill>
                  <a:schemeClr val="tx1"/>
                </a:solidFill>
                <a:effectLst/>
                <a:latin typeface="Calibri"/>
                <a:ea typeface="Calibri" pitchFamily="34" charset="0"/>
                <a:cs typeface="Times New Roman" pitchFamily="18" charset="0"/>
              </a:rPr>
              <a:t>’</a:t>
            </a:r>
            <a:r>
              <a:rPr kumimoji="0" lang="fr-FR" sz="1500" b="1" i="0" u="none" strike="noStrike" cap="none" normalizeH="0" baseline="0" dirty="0">
                <a:ln>
                  <a:noFill/>
                </a:ln>
                <a:solidFill>
                  <a:schemeClr val="tx1"/>
                </a:solidFill>
                <a:effectLst/>
                <a:latin typeface="Cambria" pitchFamily="18" charset="0"/>
                <a:ea typeface="Calibri" pitchFamily="34" charset="0"/>
                <a:cs typeface="Times New Roman" pitchFamily="18" charset="0"/>
              </a:rPr>
              <a:t>apprentissage mixte / hybride</a:t>
            </a:r>
            <a:endParaRPr kumimoji="0" lang="fr-FR" sz="1500" b="1"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None/>
              <a:tabLst/>
            </a:pPr>
            <a:r>
              <a:rPr kumimoji="0" lang="fr-FR" sz="1500" b="1" i="0" u="none" strike="noStrike" cap="none" normalizeH="0" baseline="0" dirty="0">
                <a:ln>
                  <a:noFill/>
                </a:ln>
                <a:solidFill>
                  <a:schemeClr val="tx1"/>
                </a:solidFill>
                <a:effectLst/>
                <a:latin typeface="Cambria" pitchFamily="18" charset="0"/>
                <a:ea typeface="Calibri" pitchFamily="34" charset="0"/>
                <a:cs typeface="Times New Roman" pitchFamily="18" charset="0"/>
              </a:rPr>
              <a:t>4.Les avantages de l</a:t>
            </a:r>
            <a:r>
              <a:rPr kumimoji="0" lang="fr-FR" sz="1500" b="1" i="0" u="none" strike="noStrike" cap="none" normalizeH="0" baseline="0" dirty="0">
                <a:ln>
                  <a:noFill/>
                </a:ln>
                <a:solidFill>
                  <a:schemeClr val="tx1"/>
                </a:solidFill>
                <a:effectLst/>
                <a:latin typeface="Calibri"/>
                <a:ea typeface="Calibri" pitchFamily="34" charset="0"/>
                <a:cs typeface="Times New Roman" pitchFamily="18" charset="0"/>
              </a:rPr>
              <a:t>’</a:t>
            </a:r>
            <a:r>
              <a:rPr kumimoji="0" lang="fr-FR" sz="1500" b="1" i="0" u="none" strike="noStrike" cap="none" normalizeH="0" baseline="0" dirty="0">
                <a:ln>
                  <a:noFill/>
                </a:ln>
                <a:solidFill>
                  <a:schemeClr val="tx1"/>
                </a:solidFill>
                <a:effectLst/>
                <a:latin typeface="Cambria" pitchFamily="18" charset="0"/>
                <a:ea typeface="Calibri" pitchFamily="34" charset="0"/>
                <a:cs typeface="Times New Roman" pitchFamily="18" charset="0"/>
              </a:rPr>
              <a:t>enseignement </a:t>
            </a:r>
            <a:r>
              <a:rPr kumimoji="0" lang="fr-FR" sz="1500" b="1" i="0" u="none" strike="noStrike" cap="none" normalizeH="0" baseline="0" dirty="0">
                <a:ln>
                  <a:noFill/>
                </a:ln>
                <a:solidFill>
                  <a:schemeClr val="tx1"/>
                </a:solidFill>
                <a:effectLst/>
                <a:latin typeface="Calibri"/>
                <a:ea typeface="Calibri" pitchFamily="34" charset="0"/>
                <a:cs typeface="Times New Roman" pitchFamily="18" charset="0"/>
              </a:rPr>
              <a:t>à</a:t>
            </a:r>
            <a:r>
              <a:rPr kumimoji="0" lang="fr-FR" sz="1500" b="1" i="0" u="none" strike="noStrike" cap="none" normalizeH="0" baseline="0" dirty="0">
                <a:ln>
                  <a:noFill/>
                </a:ln>
                <a:solidFill>
                  <a:schemeClr val="tx1"/>
                </a:solidFill>
                <a:effectLst/>
                <a:latin typeface="Cambria" pitchFamily="18" charset="0"/>
                <a:ea typeface="Calibri" pitchFamily="34" charset="0"/>
                <a:cs typeface="Times New Roman" pitchFamily="18" charset="0"/>
              </a:rPr>
              <a:t> distance</a:t>
            </a:r>
            <a:endParaRPr kumimoji="0" lang="fr-FR" sz="1500" b="1" i="0" u="none" strike="noStrike" cap="none" normalizeH="0" baseline="0" dirty="0">
              <a:ln>
                <a:noFill/>
              </a:ln>
              <a:solidFill>
                <a:schemeClr val="tx1"/>
              </a:solidFill>
              <a:effectLst/>
              <a:latin typeface="Arial" pitchFamily="34" charset="0"/>
              <a:cs typeface="Arial" pitchFamily="34" charset="0"/>
            </a:endParaRPr>
          </a:p>
          <a:p>
            <a:pPr marL="457200" marR="0" lvl="1" indent="0" algn="l" defTabSz="914400" rtl="0" eaLnBrk="0" fontAlgn="base" latinLnBrk="0" hangingPunct="0">
              <a:lnSpc>
                <a:spcPct val="100000"/>
              </a:lnSpc>
              <a:spcBef>
                <a:spcPct val="0"/>
              </a:spcBef>
              <a:spcAft>
                <a:spcPct val="0"/>
              </a:spcAft>
              <a:buClrTx/>
              <a:buSzTx/>
              <a:buNone/>
              <a:tabLst/>
            </a:pPr>
            <a:r>
              <a:rPr kumimoji="0" lang="fr-FR" sz="1500" b="1" i="0" u="none" strike="noStrike" cap="none" normalizeH="0" baseline="0" dirty="0">
                <a:ln>
                  <a:noFill/>
                </a:ln>
                <a:solidFill>
                  <a:schemeClr val="tx1"/>
                </a:solidFill>
                <a:effectLst/>
                <a:latin typeface="Cambria" pitchFamily="18" charset="0"/>
                <a:ea typeface="Calibri" pitchFamily="34" charset="0"/>
                <a:cs typeface="Times New Roman" pitchFamily="18" charset="0"/>
              </a:rPr>
              <a:t>4.1Plus de flexibilit</a:t>
            </a:r>
            <a:r>
              <a:rPr kumimoji="0" lang="fr-FR" sz="1500" b="1" i="0" u="none" strike="noStrike" cap="none" normalizeH="0" baseline="0" dirty="0">
                <a:ln>
                  <a:noFill/>
                </a:ln>
                <a:solidFill>
                  <a:schemeClr val="tx1"/>
                </a:solidFill>
                <a:effectLst/>
                <a:latin typeface="Calibri"/>
                <a:ea typeface="Calibri" pitchFamily="34" charset="0"/>
                <a:cs typeface="Times New Roman" pitchFamily="18" charset="0"/>
              </a:rPr>
              <a:t>é</a:t>
            </a:r>
            <a:endParaRPr kumimoji="0" lang="fr-FR" sz="1500" b="1" i="0" u="none" strike="noStrike" cap="none" normalizeH="0" baseline="0" dirty="0">
              <a:ln>
                <a:noFill/>
              </a:ln>
              <a:solidFill>
                <a:schemeClr val="tx1"/>
              </a:solidFill>
              <a:effectLst/>
              <a:latin typeface="Arial" pitchFamily="34" charset="0"/>
              <a:cs typeface="Arial" pitchFamily="34" charset="0"/>
            </a:endParaRPr>
          </a:p>
          <a:p>
            <a:pPr marL="457200" marR="0" lvl="1" indent="0" algn="l" defTabSz="914400" rtl="0" eaLnBrk="0" fontAlgn="base" latinLnBrk="0" hangingPunct="0">
              <a:lnSpc>
                <a:spcPct val="100000"/>
              </a:lnSpc>
              <a:spcBef>
                <a:spcPct val="0"/>
              </a:spcBef>
              <a:spcAft>
                <a:spcPct val="0"/>
              </a:spcAft>
              <a:buClrTx/>
              <a:buSzTx/>
              <a:buNone/>
              <a:tabLst/>
            </a:pPr>
            <a:r>
              <a:rPr kumimoji="0" lang="fr-FR" sz="1500" b="1" i="0" u="none" strike="noStrike" cap="none" normalizeH="0" baseline="0" dirty="0">
                <a:ln>
                  <a:noFill/>
                </a:ln>
                <a:solidFill>
                  <a:schemeClr val="tx1"/>
                </a:solidFill>
                <a:effectLst/>
                <a:latin typeface="Cambria" pitchFamily="18" charset="0"/>
                <a:ea typeface="Calibri" pitchFamily="34" charset="0"/>
                <a:cs typeface="Times New Roman" pitchFamily="18" charset="0"/>
              </a:rPr>
              <a:t>4.2Adapt</a:t>
            </a:r>
            <a:r>
              <a:rPr kumimoji="0" lang="fr-FR" sz="1500" b="1" i="0" u="none" strike="noStrike" cap="none" normalizeH="0" baseline="0" dirty="0">
                <a:ln>
                  <a:noFill/>
                </a:ln>
                <a:solidFill>
                  <a:schemeClr val="tx1"/>
                </a:solidFill>
                <a:effectLst/>
                <a:latin typeface="Calibri"/>
                <a:ea typeface="Calibri" pitchFamily="34" charset="0"/>
                <a:cs typeface="Times New Roman" pitchFamily="18" charset="0"/>
              </a:rPr>
              <a:t>é</a:t>
            </a:r>
            <a:r>
              <a:rPr kumimoji="0" lang="fr-FR" sz="1500" b="1" i="0" u="none" strike="noStrike" cap="none" normalizeH="0" baseline="0" dirty="0">
                <a:ln>
                  <a:noFill/>
                </a:ln>
                <a:solidFill>
                  <a:schemeClr val="tx1"/>
                </a:solidFill>
                <a:effectLst/>
                <a:latin typeface="Cambria" pitchFamily="18" charset="0"/>
                <a:ea typeface="Calibri" pitchFamily="34" charset="0"/>
                <a:cs typeface="Times New Roman" pitchFamily="18" charset="0"/>
              </a:rPr>
              <a:t> </a:t>
            </a:r>
            <a:r>
              <a:rPr kumimoji="0" lang="fr-FR" sz="1500" b="1" i="0" u="none" strike="noStrike" cap="none" normalizeH="0" baseline="0" dirty="0">
                <a:ln>
                  <a:noFill/>
                </a:ln>
                <a:solidFill>
                  <a:schemeClr val="tx1"/>
                </a:solidFill>
                <a:effectLst/>
                <a:latin typeface="Calibri"/>
                <a:ea typeface="Calibri" pitchFamily="34" charset="0"/>
                <a:cs typeface="Times New Roman" pitchFamily="18" charset="0"/>
              </a:rPr>
              <a:t>à</a:t>
            </a:r>
            <a:r>
              <a:rPr kumimoji="0" lang="fr-FR" sz="1500" b="1" i="0" u="none" strike="noStrike" cap="none" normalizeH="0" baseline="0" dirty="0">
                <a:ln>
                  <a:noFill/>
                </a:ln>
                <a:solidFill>
                  <a:schemeClr val="tx1"/>
                </a:solidFill>
                <a:effectLst/>
                <a:latin typeface="Cambria" pitchFamily="18" charset="0"/>
                <a:ea typeface="Calibri" pitchFamily="34" charset="0"/>
                <a:cs typeface="Times New Roman" pitchFamily="18" charset="0"/>
              </a:rPr>
              <a:t> tous les rythmes</a:t>
            </a:r>
            <a:endParaRPr kumimoji="0" lang="fr-FR" sz="1500" b="1" i="0" u="none" strike="noStrike" cap="none" normalizeH="0" baseline="0" dirty="0">
              <a:ln>
                <a:noFill/>
              </a:ln>
              <a:solidFill>
                <a:schemeClr val="tx1"/>
              </a:solidFill>
              <a:effectLst/>
              <a:latin typeface="Arial" pitchFamily="34" charset="0"/>
              <a:cs typeface="Arial" pitchFamily="34" charset="0"/>
            </a:endParaRPr>
          </a:p>
          <a:p>
            <a:pPr marL="457200" marR="0" lvl="1" indent="0" algn="l" defTabSz="914400" rtl="0" eaLnBrk="0" fontAlgn="base" latinLnBrk="0" hangingPunct="0">
              <a:lnSpc>
                <a:spcPct val="100000"/>
              </a:lnSpc>
              <a:spcBef>
                <a:spcPct val="0"/>
              </a:spcBef>
              <a:spcAft>
                <a:spcPct val="0"/>
              </a:spcAft>
              <a:buClrTx/>
              <a:buSzTx/>
              <a:buNone/>
              <a:tabLst/>
            </a:pPr>
            <a:r>
              <a:rPr kumimoji="0" lang="fr-FR" sz="1500" b="1" i="0" u="none" strike="noStrike" cap="none" normalizeH="0" baseline="0" dirty="0">
                <a:ln>
                  <a:noFill/>
                </a:ln>
                <a:solidFill>
                  <a:schemeClr val="tx1"/>
                </a:solidFill>
                <a:effectLst/>
                <a:latin typeface="Cambria" pitchFamily="18" charset="0"/>
                <a:ea typeface="Calibri" pitchFamily="34" charset="0"/>
                <a:cs typeface="Times New Roman" pitchFamily="18" charset="0"/>
              </a:rPr>
              <a:t>4.3Pratique</a:t>
            </a:r>
            <a:endParaRPr kumimoji="0" lang="fr-FR" sz="1500" b="1"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None/>
              <a:tabLst/>
            </a:pPr>
            <a:r>
              <a:rPr kumimoji="0" lang="fr-FR" sz="1500" b="1" i="0" u="none" strike="noStrike" cap="none" normalizeH="0" baseline="0" dirty="0">
                <a:ln>
                  <a:noFill/>
                </a:ln>
                <a:solidFill>
                  <a:schemeClr val="tx1"/>
                </a:solidFill>
                <a:effectLst/>
                <a:latin typeface="Cambria" pitchFamily="18" charset="0"/>
                <a:ea typeface="Calibri" pitchFamily="34" charset="0"/>
                <a:cs typeface="Times New Roman" pitchFamily="18" charset="0"/>
              </a:rPr>
              <a:t>5.Les inconv</a:t>
            </a:r>
            <a:r>
              <a:rPr kumimoji="0" lang="fr-FR" sz="1500" b="1" i="0" u="none" strike="noStrike" cap="none" normalizeH="0" baseline="0" dirty="0">
                <a:ln>
                  <a:noFill/>
                </a:ln>
                <a:solidFill>
                  <a:schemeClr val="tx1"/>
                </a:solidFill>
                <a:effectLst/>
                <a:latin typeface="Calibri"/>
                <a:ea typeface="Calibri" pitchFamily="34" charset="0"/>
                <a:cs typeface="Times New Roman" pitchFamily="18" charset="0"/>
              </a:rPr>
              <a:t>é</a:t>
            </a:r>
            <a:r>
              <a:rPr kumimoji="0" lang="fr-FR" sz="1500" b="1" i="0" u="none" strike="noStrike" cap="none" normalizeH="0" baseline="0" dirty="0">
                <a:ln>
                  <a:noFill/>
                </a:ln>
                <a:solidFill>
                  <a:schemeClr val="tx1"/>
                </a:solidFill>
                <a:effectLst/>
                <a:latin typeface="Cambria" pitchFamily="18" charset="0"/>
                <a:ea typeface="Calibri" pitchFamily="34" charset="0"/>
                <a:cs typeface="Times New Roman" pitchFamily="18" charset="0"/>
              </a:rPr>
              <a:t>nients de l</a:t>
            </a:r>
            <a:r>
              <a:rPr kumimoji="0" lang="fr-FR" sz="1500" b="1" i="0" u="none" strike="noStrike" cap="none" normalizeH="0" baseline="0" dirty="0">
                <a:ln>
                  <a:noFill/>
                </a:ln>
                <a:solidFill>
                  <a:schemeClr val="tx1"/>
                </a:solidFill>
                <a:effectLst/>
                <a:latin typeface="Calibri"/>
                <a:ea typeface="Calibri" pitchFamily="34" charset="0"/>
                <a:cs typeface="Times New Roman" pitchFamily="18" charset="0"/>
              </a:rPr>
              <a:t>’</a:t>
            </a:r>
            <a:r>
              <a:rPr kumimoji="0" lang="fr-FR" sz="1500" b="1" i="0" u="none" strike="noStrike" cap="none" normalizeH="0" baseline="0" dirty="0">
                <a:ln>
                  <a:noFill/>
                </a:ln>
                <a:solidFill>
                  <a:schemeClr val="tx1"/>
                </a:solidFill>
                <a:effectLst/>
                <a:latin typeface="Cambria" pitchFamily="18" charset="0"/>
                <a:ea typeface="Calibri" pitchFamily="34" charset="0"/>
                <a:cs typeface="Times New Roman" pitchFamily="18" charset="0"/>
              </a:rPr>
              <a:t>enseignement </a:t>
            </a:r>
            <a:r>
              <a:rPr kumimoji="0" lang="fr-FR" sz="1500" b="1" i="0" u="none" strike="noStrike" cap="none" normalizeH="0" baseline="0" dirty="0">
                <a:ln>
                  <a:noFill/>
                </a:ln>
                <a:solidFill>
                  <a:schemeClr val="tx1"/>
                </a:solidFill>
                <a:effectLst/>
                <a:latin typeface="Calibri"/>
                <a:ea typeface="Calibri" pitchFamily="34" charset="0"/>
                <a:cs typeface="Times New Roman" pitchFamily="18" charset="0"/>
              </a:rPr>
              <a:t>à</a:t>
            </a:r>
            <a:r>
              <a:rPr kumimoji="0" lang="fr-FR" sz="1500" b="1" i="0" u="none" strike="noStrike" cap="none" normalizeH="0" baseline="0" dirty="0">
                <a:ln>
                  <a:noFill/>
                </a:ln>
                <a:solidFill>
                  <a:schemeClr val="tx1"/>
                </a:solidFill>
                <a:effectLst/>
                <a:latin typeface="Cambria" pitchFamily="18" charset="0"/>
                <a:ea typeface="Calibri" pitchFamily="34" charset="0"/>
                <a:cs typeface="Times New Roman" pitchFamily="18" charset="0"/>
              </a:rPr>
              <a:t> distance</a:t>
            </a:r>
            <a:endParaRPr kumimoji="0" lang="fr-FR" sz="1500" b="1" i="0" u="none" strike="noStrike" cap="none" normalizeH="0" baseline="0" dirty="0">
              <a:ln>
                <a:noFill/>
              </a:ln>
              <a:solidFill>
                <a:schemeClr val="tx1"/>
              </a:solidFill>
              <a:effectLst/>
              <a:latin typeface="Arial" pitchFamily="34" charset="0"/>
              <a:cs typeface="Arial" pitchFamily="34" charset="0"/>
            </a:endParaRPr>
          </a:p>
          <a:p>
            <a:pPr marL="457200" marR="0" lvl="1" indent="0" algn="l" defTabSz="914400" rtl="0" eaLnBrk="0" fontAlgn="base" latinLnBrk="0" hangingPunct="0">
              <a:lnSpc>
                <a:spcPct val="100000"/>
              </a:lnSpc>
              <a:spcBef>
                <a:spcPct val="0"/>
              </a:spcBef>
              <a:spcAft>
                <a:spcPct val="0"/>
              </a:spcAft>
              <a:buClrTx/>
              <a:buSzTx/>
              <a:buNone/>
              <a:tabLst/>
            </a:pPr>
            <a:r>
              <a:rPr lang="fr-FR" sz="1500" b="1" dirty="0">
                <a:solidFill>
                  <a:schemeClr val="tx1"/>
                </a:solidFill>
                <a:latin typeface="Cambria" pitchFamily="18" charset="0"/>
                <a:ea typeface="Calibri" pitchFamily="34" charset="0"/>
                <a:cs typeface="Times New Roman" pitchFamily="18" charset="0"/>
              </a:rPr>
              <a:t>5.1</a:t>
            </a:r>
            <a:r>
              <a:rPr kumimoji="0" lang="fr-FR" sz="1500" b="1" i="0" u="none" strike="noStrike" cap="none" normalizeH="0" baseline="0" dirty="0">
                <a:ln>
                  <a:noFill/>
                </a:ln>
                <a:solidFill>
                  <a:schemeClr val="tx1"/>
                </a:solidFill>
                <a:effectLst/>
                <a:latin typeface="Cambria" pitchFamily="18" charset="0"/>
                <a:ea typeface="Calibri" pitchFamily="34" charset="0"/>
                <a:cs typeface="Times New Roman" pitchFamily="18" charset="0"/>
              </a:rPr>
              <a:t>Moins d</a:t>
            </a:r>
            <a:r>
              <a:rPr kumimoji="0" lang="fr-FR" sz="1500" b="1" i="0" u="none" strike="noStrike" cap="none" normalizeH="0" baseline="0" dirty="0">
                <a:ln>
                  <a:noFill/>
                </a:ln>
                <a:solidFill>
                  <a:schemeClr val="tx1"/>
                </a:solidFill>
                <a:effectLst/>
                <a:latin typeface="Calibri"/>
                <a:ea typeface="Calibri" pitchFamily="34" charset="0"/>
                <a:cs typeface="Times New Roman" pitchFamily="18" charset="0"/>
              </a:rPr>
              <a:t>’</a:t>
            </a:r>
            <a:r>
              <a:rPr kumimoji="0" lang="fr-FR" sz="1500" b="1" i="0" u="none" strike="noStrike" cap="none" normalizeH="0" baseline="0" dirty="0">
                <a:ln>
                  <a:noFill/>
                </a:ln>
                <a:solidFill>
                  <a:schemeClr val="tx1"/>
                </a:solidFill>
                <a:effectLst/>
                <a:latin typeface="Cambria" pitchFamily="18" charset="0"/>
                <a:ea typeface="Calibri" pitchFamily="34" charset="0"/>
                <a:cs typeface="Times New Roman" pitchFamily="18" charset="0"/>
              </a:rPr>
              <a:t>interaction</a:t>
            </a:r>
            <a:endParaRPr kumimoji="0" lang="fr-FR" sz="1500" b="1" i="0" u="none" strike="noStrike" cap="none" normalizeH="0" baseline="0" dirty="0">
              <a:ln>
                <a:noFill/>
              </a:ln>
              <a:solidFill>
                <a:schemeClr val="tx1"/>
              </a:solidFill>
              <a:effectLst/>
              <a:latin typeface="Arial" pitchFamily="34" charset="0"/>
              <a:cs typeface="Arial" pitchFamily="34" charset="0"/>
            </a:endParaRPr>
          </a:p>
          <a:p>
            <a:pPr marL="457200" marR="0" lvl="1" indent="0" algn="l" defTabSz="914400" rtl="0" eaLnBrk="0" fontAlgn="base" latinLnBrk="0" hangingPunct="0">
              <a:lnSpc>
                <a:spcPct val="100000"/>
              </a:lnSpc>
              <a:spcBef>
                <a:spcPct val="0"/>
              </a:spcBef>
              <a:spcAft>
                <a:spcPct val="0"/>
              </a:spcAft>
              <a:buClrTx/>
              <a:buSzTx/>
              <a:buNone/>
              <a:tabLst/>
            </a:pPr>
            <a:r>
              <a:rPr kumimoji="0" lang="fr-FR" sz="1500" b="1" i="0" u="none" strike="noStrike" cap="none" normalizeH="0" baseline="0" dirty="0">
                <a:ln>
                  <a:noFill/>
                </a:ln>
                <a:solidFill>
                  <a:schemeClr val="tx1"/>
                </a:solidFill>
                <a:effectLst/>
                <a:latin typeface="Cambria" pitchFamily="18" charset="0"/>
                <a:ea typeface="Calibri" pitchFamily="34" charset="0"/>
                <a:cs typeface="Times New Roman" pitchFamily="18" charset="0"/>
              </a:rPr>
              <a:t>5.2Probl</a:t>
            </a:r>
            <a:r>
              <a:rPr kumimoji="0" lang="fr-FR" sz="1500" b="1" i="0" u="none" strike="noStrike" cap="none" normalizeH="0" baseline="0" dirty="0">
                <a:ln>
                  <a:noFill/>
                </a:ln>
                <a:solidFill>
                  <a:schemeClr val="tx1"/>
                </a:solidFill>
                <a:effectLst/>
                <a:latin typeface="Calibri"/>
                <a:ea typeface="Calibri" pitchFamily="34" charset="0"/>
                <a:cs typeface="Times New Roman" pitchFamily="18" charset="0"/>
              </a:rPr>
              <a:t>è</a:t>
            </a:r>
            <a:r>
              <a:rPr kumimoji="0" lang="fr-FR" sz="1500" b="1" i="0" u="none" strike="noStrike" cap="none" normalizeH="0" baseline="0" dirty="0">
                <a:ln>
                  <a:noFill/>
                </a:ln>
                <a:solidFill>
                  <a:schemeClr val="tx1"/>
                </a:solidFill>
                <a:effectLst/>
                <a:latin typeface="Cambria" pitchFamily="18" charset="0"/>
                <a:ea typeface="Calibri" pitchFamily="34" charset="0"/>
                <a:cs typeface="Times New Roman" pitchFamily="18" charset="0"/>
              </a:rPr>
              <a:t>me de sant</a:t>
            </a:r>
            <a:r>
              <a:rPr kumimoji="0" lang="fr-FR" sz="1500" b="1" i="0" u="none" strike="noStrike" cap="none" normalizeH="0" baseline="0" dirty="0">
                <a:ln>
                  <a:noFill/>
                </a:ln>
                <a:solidFill>
                  <a:schemeClr val="tx1"/>
                </a:solidFill>
                <a:effectLst/>
                <a:latin typeface="Calibri"/>
                <a:ea typeface="Calibri" pitchFamily="34" charset="0"/>
                <a:cs typeface="Times New Roman" pitchFamily="18" charset="0"/>
              </a:rPr>
              <a:t>é</a:t>
            </a:r>
            <a:endParaRPr kumimoji="0" lang="fr-FR" sz="1500" b="1" i="0" u="none" strike="noStrike" cap="none" normalizeH="0" baseline="0" dirty="0">
              <a:ln>
                <a:noFill/>
              </a:ln>
              <a:solidFill>
                <a:schemeClr val="tx1"/>
              </a:solidFill>
              <a:effectLst/>
              <a:latin typeface="Arial" pitchFamily="34" charset="0"/>
              <a:cs typeface="Arial" pitchFamily="34" charset="0"/>
            </a:endParaRPr>
          </a:p>
          <a:p>
            <a:pPr marL="457200" marR="0" lvl="1" indent="0" algn="l" defTabSz="914400" rtl="0" eaLnBrk="0" fontAlgn="base" latinLnBrk="0" hangingPunct="0">
              <a:lnSpc>
                <a:spcPct val="100000"/>
              </a:lnSpc>
              <a:spcBef>
                <a:spcPct val="0"/>
              </a:spcBef>
              <a:spcAft>
                <a:spcPct val="0"/>
              </a:spcAft>
              <a:buClrTx/>
              <a:buSzTx/>
              <a:buNone/>
              <a:tabLst/>
            </a:pPr>
            <a:r>
              <a:rPr kumimoji="0" lang="fr-FR" sz="1500" b="1" i="0" u="none" strike="noStrike" cap="none" normalizeH="0" baseline="0" dirty="0">
                <a:ln>
                  <a:noFill/>
                </a:ln>
                <a:solidFill>
                  <a:schemeClr val="tx1"/>
                </a:solidFill>
                <a:effectLst/>
                <a:latin typeface="Cambria" pitchFamily="18" charset="0"/>
                <a:ea typeface="Calibri" pitchFamily="34" charset="0"/>
                <a:cs typeface="Times New Roman" pitchFamily="18" charset="0"/>
              </a:rPr>
              <a:t>5.3Moins d</a:t>
            </a:r>
            <a:r>
              <a:rPr kumimoji="0" lang="fr-FR" sz="1500" b="1" i="0" u="none" strike="noStrike" cap="none" normalizeH="0" baseline="0" dirty="0">
                <a:ln>
                  <a:noFill/>
                </a:ln>
                <a:solidFill>
                  <a:schemeClr val="tx1"/>
                </a:solidFill>
                <a:effectLst/>
                <a:latin typeface="Calibri"/>
                <a:ea typeface="Calibri" pitchFamily="34" charset="0"/>
                <a:cs typeface="Times New Roman" pitchFamily="18" charset="0"/>
              </a:rPr>
              <a:t>’</a:t>
            </a:r>
            <a:r>
              <a:rPr kumimoji="0" lang="fr-FR" sz="1500" b="1" i="0" u="none" strike="noStrike" cap="none" normalizeH="0" baseline="0" dirty="0">
                <a:ln>
                  <a:noFill/>
                </a:ln>
                <a:solidFill>
                  <a:schemeClr val="tx1"/>
                </a:solidFill>
                <a:effectLst/>
                <a:latin typeface="Cambria" pitchFamily="18" charset="0"/>
                <a:ea typeface="Calibri" pitchFamily="34" charset="0"/>
                <a:cs typeface="Times New Roman" pitchFamily="18" charset="0"/>
              </a:rPr>
              <a:t>engagement</a:t>
            </a:r>
            <a:endParaRPr kumimoji="0" lang="fr-FR" sz="1500" b="1"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1500" b="1" i="0" u="none" strike="noStrike" cap="none" normalizeH="0" baseline="0" dirty="0">
                <a:ln>
                  <a:noFill/>
                </a:ln>
                <a:solidFill>
                  <a:schemeClr val="tx1"/>
                </a:solidFill>
                <a:effectLst/>
                <a:latin typeface="Cambria" pitchFamily="18" charset="0"/>
                <a:ea typeface="Calibri" pitchFamily="34" charset="0"/>
                <a:cs typeface="Times New Roman" pitchFamily="18" charset="0"/>
              </a:rPr>
              <a:t>Conclusion </a:t>
            </a:r>
            <a:endParaRPr kumimoji="0" lang="fr-FR" sz="1500" b="1"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transition spd="slow">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solidFill>
                  <a:schemeClr val="accent1"/>
                </a:solidFill>
              </a:rPr>
              <a:t>3.6 l’apprentissage mixte</a:t>
            </a:r>
          </a:p>
        </p:txBody>
      </p:sp>
      <p:sp>
        <p:nvSpPr>
          <p:cNvPr id="3" name="Espace réservé du contenu 2"/>
          <p:cNvSpPr>
            <a:spLocks noGrp="1"/>
          </p:cNvSpPr>
          <p:nvPr>
            <p:ph idx="1"/>
          </p:nvPr>
        </p:nvSpPr>
        <p:spPr/>
        <p:txBody>
          <a:bodyPr>
            <a:normAutofit/>
          </a:bodyPr>
          <a:lstStyle/>
          <a:p>
            <a:pPr algn="just"/>
            <a:r>
              <a:rPr lang="fr-FR" dirty="0"/>
              <a:t>L'apprentissage mixte ou l'apprentissage hybride est en effet une approche spécifique où les étudiants suivent la même leçon en temps réel. Ce type d'apprentissage permet aux étudiants d'apprendre à leur propre rythme et selon leur style d'apprentissage. </a:t>
            </a:r>
          </a:p>
          <a:p>
            <a:pPr algn="just"/>
            <a:endParaRPr lang="fr-FR" dirty="0"/>
          </a:p>
          <a:p>
            <a:pPr algn="just"/>
            <a:r>
              <a:rPr lang="fr-FR" dirty="0"/>
              <a:t>Il peut également réduire le temps nécessaire pour acquérir le contenu et les compétences.</a:t>
            </a:r>
          </a:p>
          <a:p>
            <a:pPr algn="just"/>
            <a:endParaRPr lang="fr-FR" dirty="0"/>
          </a:p>
        </p:txBody>
      </p:sp>
    </p:spTree>
  </p:cSld>
  <p:clrMapOvr>
    <a:masterClrMapping/>
  </p:clrMapOvr>
  <p:transition spd="slow">
    <p:wedg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solidFill>
                  <a:schemeClr val="accent1"/>
                </a:solidFill>
              </a:rPr>
              <a:t>3.6 l’apprentissage mixte</a:t>
            </a:r>
          </a:p>
        </p:txBody>
      </p:sp>
      <p:sp>
        <p:nvSpPr>
          <p:cNvPr id="3" name="Espace réservé du contenu 2"/>
          <p:cNvSpPr>
            <a:spLocks noGrp="1"/>
          </p:cNvSpPr>
          <p:nvPr>
            <p:ph idx="1"/>
          </p:nvPr>
        </p:nvSpPr>
        <p:spPr/>
        <p:txBody>
          <a:bodyPr/>
          <a:lstStyle/>
          <a:p>
            <a:pPr algn="just"/>
            <a:r>
              <a:rPr lang="fr-FR" dirty="0"/>
              <a:t>L’apprentissage mixte est une combinaison de séquences de formation en ligne et de formation en </a:t>
            </a:r>
            <a:r>
              <a:rPr lang="fr-FR" dirty="0" err="1"/>
              <a:t>présentiel</a:t>
            </a:r>
            <a:r>
              <a:rPr lang="fr-FR" dirty="0"/>
              <a:t>. C’est un moyen efficace pour toute formation, telles que les entreprises qui veulent former leurs employés avec simplicité.</a:t>
            </a:r>
          </a:p>
          <a:p>
            <a:endParaRPr lang="fr-FR" dirty="0"/>
          </a:p>
        </p:txBody>
      </p:sp>
    </p:spTree>
  </p:cSld>
  <p:clrMapOvr>
    <a:masterClrMapping/>
  </p:clrMapOvr>
  <p:transition spd="slow">
    <p:wedg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solidFill>
                  <a:schemeClr val="accent1"/>
                </a:solidFill>
              </a:rPr>
              <a:t>4. Les avantages de l’E.A.D</a:t>
            </a:r>
          </a:p>
        </p:txBody>
      </p:sp>
      <p:sp>
        <p:nvSpPr>
          <p:cNvPr id="3" name="Espace réservé du contenu 2"/>
          <p:cNvSpPr>
            <a:spLocks noGrp="1"/>
          </p:cNvSpPr>
          <p:nvPr>
            <p:ph idx="1"/>
          </p:nvPr>
        </p:nvSpPr>
        <p:spPr/>
        <p:txBody>
          <a:bodyPr/>
          <a:lstStyle/>
          <a:p>
            <a:pPr algn="just"/>
            <a:r>
              <a:rPr lang="fr-FR" dirty="0"/>
              <a:t>Les avantages font de l'enseignement à distance une option attrayante pour de nombreux étudiants cherchant à acquérir de nouvelles compétences ou à poursuivre leur apprentissage.</a:t>
            </a:r>
          </a:p>
          <a:p>
            <a:pPr algn="just"/>
            <a:r>
              <a:rPr lang="fr-FR"/>
              <a:t>Ainsi, l'enseignement </a:t>
            </a:r>
            <a:r>
              <a:rPr lang="fr-FR" dirty="0"/>
              <a:t>à distance présente plusieurs avantages, notamment :</a:t>
            </a:r>
          </a:p>
        </p:txBody>
      </p:sp>
    </p:spTree>
  </p:cSld>
  <p:clrMapOvr>
    <a:masterClrMapping/>
  </p:clrMapOvr>
  <p:transition spd="slow">
    <p:wedg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solidFill>
                  <a:schemeClr val="accent1"/>
                </a:solidFill>
              </a:rPr>
              <a:t>4.1 Plus de flexibilité </a:t>
            </a:r>
          </a:p>
        </p:txBody>
      </p:sp>
      <p:sp>
        <p:nvSpPr>
          <p:cNvPr id="3" name="Espace réservé du contenu 2"/>
          <p:cNvSpPr>
            <a:spLocks noGrp="1"/>
          </p:cNvSpPr>
          <p:nvPr>
            <p:ph idx="1"/>
          </p:nvPr>
        </p:nvSpPr>
        <p:spPr/>
        <p:txBody>
          <a:bodyPr>
            <a:normAutofit/>
          </a:bodyPr>
          <a:lstStyle/>
          <a:p>
            <a:pPr algn="just"/>
            <a:r>
              <a:rPr lang="fr-FR" dirty="0"/>
              <a:t>Les cours en ligne offrent une grande flexibilité aux personnes qui ont des emplois à temps plein. Ils permettent de s'adapter facilement à un emploi du temps chargé en donnant la liberté de choisir quand et où étudier. Cette flexibilité est particulièrement bénéfique pour ceux qui travaillent et souhaitent poursuivre leur formation sans avoir à se conformer à des horaires fixes.</a:t>
            </a:r>
          </a:p>
        </p:txBody>
      </p:sp>
    </p:spTree>
  </p:cSld>
  <p:clrMapOvr>
    <a:masterClrMapping/>
  </p:clrMapOvr>
  <p:transition spd="slow">
    <p:wedg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solidFill>
                  <a:schemeClr val="accent1"/>
                </a:solidFill>
              </a:rPr>
              <a:t>4.1 Plus de flexibilité </a:t>
            </a:r>
          </a:p>
        </p:txBody>
      </p:sp>
      <p:sp>
        <p:nvSpPr>
          <p:cNvPr id="3" name="Espace réservé du contenu 2"/>
          <p:cNvSpPr>
            <a:spLocks noGrp="1"/>
          </p:cNvSpPr>
          <p:nvPr>
            <p:ph idx="1"/>
          </p:nvPr>
        </p:nvSpPr>
        <p:spPr/>
        <p:txBody>
          <a:bodyPr/>
          <a:lstStyle/>
          <a:p>
            <a:pPr algn="just"/>
            <a:r>
              <a:rPr lang="fr-FR" dirty="0"/>
              <a:t> En effet, avec les cours en ligne, il est possible d'apprendre en voyageant en bus, en voiture, en train ou en avion, ce qui n'est pas envisageable avec l'enseignement traditionnel en </a:t>
            </a:r>
            <a:r>
              <a:rPr lang="fr-FR" dirty="0" err="1"/>
              <a:t>présentiel</a:t>
            </a:r>
            <a:r>
              <a:rPr lang="fr-FR" dirty="0"/>
              <a:t>. Ainsi, les cours en ligne offrent la possibilité de gérer son temps d'apprentissage de manière autonome.</a:t>
            </a:r>
          </a:p>
        </p:txBody>
      </p:sp>
    </p:spTree>
  </p:cSld>
  <p:clrMapOvr>
    <a:masterClrMapping/>
  </p:clrMapOvr>
  <p:transition spd="slow">
    <p:wedg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solidFill>
                  <a:schemeClr val="accent1"/>
                </a:solidFill>
              </a:rPr>
              <a:t>4.2 ADAPTE A TOUS LES RYTHMES</a:t>
            </a:r>
          </a:p>
        </p:txBody>
      </p:sp>
      <p:sp>
        <p:nvSpPr>
          <p:cNvPr id="3" name="Espace réservé du contenu 2"/>
          <p:cNvSpPr>
            <a:spLocks noGrp="1"/>
          </p:cNvSpPr>
          <p:nvPr>
            <p:ph idx="1"/>
          </p:nvPr>
        </p:nvSpPr>
        <p:spPr/>
        <p:txBody>
          <a:bodyPr/>
          <a:lstStyle/>
          <a:p>
            <a:pPr algn="just"/>
            <a:r>
              <a:rPr lang="fr-FR" dirty="0"/>
              <a:t>Chaque apprenant travaille à son propre rythme. Dans le cas où il serait plus rapide que les autres, il n’y a aucunement besoin de les attendre. L’inverse est également vrai : s’il est lent, il peut prendre son temps sans gêner qui que ce soit. Les formations peuvent également être façonnées sur mesure en fonction du niveau d’apprentissage.  </a:t>
            </a:r>
          </a:p>
          <a:p>
            <a:pPr algn="ctr"/>
            <a:endParaRPr lang="fr-FR" dirty="0"/>
          </a:p>
        </p:txBody>
      </p:sp>
    </p:spTree>
  </p:cSld>
  <p:clrMapOvr>
    <a:masterClrMapping/>
  </p:clrMapOvr>
  <p:transition spd="slow">
    <p:wedg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solidFill>
                  <a:schemeClr val="accent1"/>
                </a:solidFill>
              </a:rPr>
              <a:t>4.3 Pratique </a:t>
            </a:r>
          </a:p>
        </p:txBody>
      </p:sp>
      <p:sp>
        <p:nvSpPr>
          <p:cNvPr id="3" name="Espace réservé du contenu 2"/>
          <p:cNvSpPr>
            <a:spLocks noGrp="1"/>
          </p:cNvSpPr>
          <p:nvPr>
            <p:ph idx="1"/>
          </p:nvPr>
        </p:nvSpPr>
        <p:spPr/>
        <p:txBody>
          <a:bodyPr>
            <a:normAutofit lnSpcReduction="10000"/>
          </a:bodyPr>
          <a:lstStyle/>
          <a:p>
            <a:pPr algn="just"/>
            <a:r>
              <a:rPr lang="fr-FR" dirty="0"/>
              <a:t>L'enseignement à distance offre la possibilité de suivre une formation de manière </a:t>
            </a:r>
            <a:r>
              <a:rPr lang="fr-FR" b="1" dirty="0"/>
              <a:t>asynchrone</a:t>
            </a:r>
            <a:r>
              <a:rPr lang="fr-FR" dirty="0"/>
              <a:t>, ce qui signifie que les apprenants ne sont pas contraints par des horaires fixes ou des lieux spécifiques comme c'est le cas avec l'enseignement en </a:t>
            </a:r>
            <a:r>
              <a:rPr lang="fr-FR" dirty="0" err="1"/>
              <a:t>présentiel</a:t>
            </a:r>
            <a:r>
              <a:rPr lang="fr-FR" dirty="0"/>
              <a:t>. En effet, il n'est plus nécessaire de se rendre physiquement dans des établissements scolaires pour étudier. Ainsi, on a la liberté de se former où et quand on le souhaite, pourvu qu'on ait une connexion et un appareil tel qu'un ordinateur portable, une tablette ou un </a:t>
            </a:r>
            <a:r>
              <a:rPr lang="fr-FR" dirty="0" err="1"/>
              <a:t>smartphone</a:t>
            </a:r>
            <a:r>
              <a:rPr lang="fr-FR" dirty="0"/>
              <a:t>.</a:t>
            </a:r>
          </a:p>
        </p:txBody>
      </p:sp>
    </p:spTree>
  </p:cSld>
  <p:clrMapOvr>
    <a:masterClrMapping/>
  </p:clrMapOvr>
  <p:transition spd="slow">
    <p:wedg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solidFill>
                  <a:schemeClr val="accent1"/>
                </a:solidFill>
              </a:rPr>
              <a:t>4.3 pratique</a:t>
            </a:r>
          </a:p>
        </p:txBody>
      </p:sp>
      <p:sp>
        <p:nvSpPr>
          <p:cNvPr id="3" name="Espace réservé du contenu 2"/>
          <p:cNvSpPr>
            <a:spLocks noGrp="1"/>
          </p:cNvSpPr>
          <p:nvPr>
            <p:ph idx="1"/>
          </p:nvPr>
        </p:nvSpPr>
        <p:spPr/>
        <p:txBody>
          <a:bodyPr/>
          <a:lstStyle/>
          <a:p>
            <a:pPr algn="just"/>
            <a:r>
              <a:rPr lang="fr-FR" dirty="0"/>
              <a:t>Le e-</a:t>
            </a:r>
            <a:r>
              <a:rPr lang="fr-FR" dirty="0" err="1"/>
              <a:t>learning</a:t>
            </a:r>
            <a:r>
              <a:rPr lang="fr-FR" dirty="0"/>
              <a:t> permet à des apprenants qui veulent rester chez eux, par exemple pour des raisons familiales, de mettre à profit leur temps libre pour continuer d’apprendre et d’évoluer au niveau professionnel. Avec l’enseignement à distance, il est inutile de se déplacer ou de demander à un professeur de venir à domicile, les cours auront la particularité d’être effectués en ligne.</a:t>
            </a:r>
          </a:p>
        </p:txBody>
      </p:sp>
    </p:spTree>
  </p:cSld>
  <p:clrMapOvr>
    <a:masterClrMapping/>
  </p:clrMapOvr>
  <p:transition spd="slow">
    <p:wedg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solidFill>
                  <a:schemeClr val="accent1"/>
                </a:solidFill>
              </a:rPr>
              <a:t>4.3 pratique</a:t>
            </a:r>
          </a:p>
        </p:txBody>
      </p:sp>
      <p:sp>
        <p:nvSpPr>
          <p:cNvPr id="3" name="Espace réservé du contenu 2"/>
          <p:cNvSpPr>
            <a:spLocks noGrp="1"/>
          </p:cNvSpPr>
          <p:nvPr>
            <p:ph idx="1"/>
          </p:nvPr>
        </p:nvSpPr>
        <p:spPr/>
        <p:txBody>
          <a:bodyPr/>
          <a:lstStyle/>
          <a:p>
            <a:pPr algn="just"/>
            <a:r>
              <a:rPr lang="fr-FR" dirty="0"/>
              <a:t>Le e-</a:t>
            </a:r>
            <a:r>
              <a:rPr lang="fr-FR" dirty="0" err="1"/>
              <a:t>learning</a:t>
            </a:r>
            <a:r>
              <a:rPr lang="fr-FR" dirty="0"/>
              <a:t>, lorsqu’il est bien conçu, repose désormais sur des supports ludiques et variés : </a:t>
            </a:r>
          </a:p>
          <a:p>
            <a:pPr algn="just"/>
            <a:r>
              <a:rPr lang="fr-FR" b="1" dirty="0"/>
              <a:t>vidéos, formats interactifs, </a:t>
            </a:r>
            <a:r>
              <a:rPr lang="fr-FR" b="1" dirty="0" err="1"/>
              <a:t>podcasts</a:t>
            </a:r>
            <a:r>
              <a:rPr lang="fr-FR" b="1" dirty="0"/>
              <a:t>, forums, questionnaires, diaporamas…</a:t>
            </a:r>
          </a:p>
          <a:p>
            <a:endParaRPr lang="fr-FR" dirty="0"/>
          </a:p>
        </p:txBody>
      </p:sp>
    </p:spTree>
  </p:cSld>
  <p:clrMapOvr>
    <a:masterClrMapping/>
  </p:clrMapOvr>
  <p:transition spd="slow">
    <p:wedg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dirty="0">
                <a:solidFill>
                  <a:schemeClr val="accent1"/>
                </a:solidFill>
              </a:rPr>
              <a:t>5. Les inconvénients de l’E.A.D</a:t>
            </a:r>
            <a:br>
              <a:rPr lang="fr-FR" dirty="0">
                <a:solidFill>
                  <a:schemeClr val="accent1"/>
                </a:solidFill>
              </a:rPr>
            </a:br>
            <a:r>
              <a:rPr lang="fr-FR" dirty="0">
                <a:solidFill>
                  <a:schemeClr val="accent1"/>
                </a:solidFill>
              </a:rPr>
              <a:t>5.1 moins d’interaction</a:t>
            </a:r>
          </a:p>
        </p:txBody>
      </p:sp>
      <p:sp>
        <p:nvSpPr>
          <p:cNvPr id="3" name="Espace réservé du contenu 2"/>
          <p:cNvSpPr>
            <a:spLocks noGrp="1"/>
          </p:cNvSpPr>
          <p:nvPr>
            <p:ph idx="1"/>
          </p:nvPr>
        </p:nvSpPr>
        <p:spPr/>
        <p:txBody>
          <a:bodyPr>
            <a:normAutofit lnSpcReduction="10000"/>
          </a:bodyPr>
          <a:lstStyle/>
          <a:p>
            <a:pPr algn="just"/>
            <a:r>
              <a:rPr lang="fr-FR" dirty="0"/>
              <a:t>L'enseignement en ligne permet un accès à distance à la salle de cours, offrant ainsi la flexibilité de choisir l'heure qui convient le mieux à l'apprenant. Cependant, ce mode d'apprentissage individuel peut parfois entraîner un sentiment </a:t>
            </a:r>
            <a:r>
              <a:rPr lang="fr-FR" b="1" dirty="0"/>
              <a:t>d'isolement et de solitude</a:t>
            </a:r>
            <a:r>
              <a:rPr lang="fr-FR" dirty="0"/>
              <a:t>. Heureusement, grâce aux avancées technologiques constantes, les apprenants ont la possibilité de s'engager plus activement avec les enseignants et les autres étudiants en utilisant des outils tels que la vidéoconférence, les réseaux sociaux et les forums de discussion.</a:t>
            </a:r>
          </a:p>
        </p:txBody>
      </p:sp>
    </p:spTree>
  </p:cSld>
  <p:clrMapOvr>
    <a:masterClrMapping/>
  </p:clrMapOvr>
  <p:transition spd="slow">
    <p:wedg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1428736"/>
            <a:ext cx="9144000" cy="5429264"/>
          </a:xfrm>
        </p:spPr>
        <p:style>
          <a:lnRef idx="1">
            <a:schemeClr val="accent2"/>
          </a:lnRef>
          <a:fillRef idx="2">
            <a:schemeClr val="accent2"/>
          </a:fillRef>
          <a:effectRef idx="1">
            <a:schemeClr val="accent2"/>
          </a:effectRef>
          <a:fontRef idx="minor">
            <a:schemeClr val="dk1"/>
          </a:fontRef>
        </p:style>
        <p:txBody>
          <a:bodyPr>
            <a:normAutofit/>
          </a:bodyPr>
          <a:lstStyle/>
          <a:p>
            <a:pPr algn="just"/>
            <a:r>
              <a:rPr lang="fr-FR" sz="2800" dirty="0"/>
              <a:t>Comment se former et acquérir de nouvelles compétences quand on n’a pas le temps ou la possibilité de se déplacer ?</a:t>
            </a:r>
          </a:p>
          <a:p>
            <a:pPr algn="just"/>
            <a:r>
              <a:rPr lang="fr-FR" sz="2800" dirty="0"/>
              <a:t>L'e-</a:t>
            </a:r>
            <a:r>
              <a:rPr lang="fr-FR" sz="2800" dirty="0" err="1"/>
              <a:t>learning</a:t>
            </a:r>
            <a:r>
              <a:rPr lang="fr-FR" sz="2800" dirty="0"/>
              <a:t> est en effet une excellente solution pour se former à distance, surtout lorsque le temps ou la possibilité de se déplacer font défaut. Les formations en ligne offrent une grande flexibilité et accessibilité. On peut trouver une variété de formations dans divers domaines tels que l'informatique, le management, les langues, le marketing, etc.</a:t>
            </a:r>
            <a:endParaRPr lang="fr-FR" sz="2800" b="1" dirty="0">
              <a:solidFill>
                <a:schemeClr val="tx1"/>
              </a:solidFill>
              <a:latin typeface="Arial" pitchFamily="34" charset="0"/>
              <a:cs typeface="Arial" pitchFamily="34" charset="0"/>
            </a:endParaRPr>
          </a:p>
          <a:p>
            <a:pPr>
              <a:buNone/>
            </a:pPr>
            <a:endParaRPr lang="fr-FR" sz="2800" b="1" dirty="0">
              <a:latin typeface="Adobe Garamond Pro Bold"/>
              <a:cs typeface="Arial" pitchFamily="34" charset="0"/>
            </a:endParaRPr>
          </a:p>
          <a:p>
            <a:pPr>
              <a:buNone/>
            </a:pPr>
            <a:endParaRPr lang="fr-FR" sz="2800" b="1" dirty="0">
              <a:latin typeface="Adobe Garamond Pro Bold"/>
              <a:cs typeface="Arial" pitchFamily="34" charset="0"/>
            </a:endParaRPr>
          </a:p>
        </p:txBody>
      </p:sp>
      <p:sp>
        <p:nvSpPr>
          <p:cNvPr id="4" name="Rectangle avec flèche vers le bas 11"/>
          <p:cNvSpPr/>
          <p:nvPr/>
        </p:nvSpPr>
        <p:spPr>
          <a:xfrm>
            <a:off x="0" y="0"/>
            <a:ext cx="9144000" cy="1357298"/>
          </a:xfrm>
          <a:prstGeom prst="downArrowCallout">
            <a:avLst/>
          </a:prstGeom>
          <a:ln/>
        </p:spPr>
        <p:style>
          <a:lnRef idx="1">
            <a:schemeClr val="accent5"/>
          </a:lnRef>
          <a:fillRef idx="2">
            <a:schemeClr val="accent5"/>
          </a:fillRef>
          <a:effectRef idx="1">
            <a:schemeClr val="accent5"/>
          </a:effectRef>
          <a:fontRef idx="minor">
            <a:schemeClr val="dk1"/>
          </a:fontRef>
        </p:style>
        <p:txBody>
          <a:bodyPr anchor="ctr"/>
          <a:lstStyle/>
          <a:p>
            <a:pPr algn="ctr">
              <a:defRPr/>
            </a:pPr>
            <a:r>
              <a:rPr lang="fr-FR" sz="3600" b="1" dirty="0">
                <a:ln>
                  <a:solidFill>
                    <a:schemeClr val="tx2">
                      <a:lumMod val="75000"/>
                    </a:schemeClr>
                  </a:solidFill>
                </a:ln>
                <a:solidFill>
                  <a:schemeClr val="accent1">
                    <a:lumMod val="75000"/>
                  </a:schemeClr>
                </a:solidFill>
                <a:effectLst>
                  <a:outerShdw blurRad="38100" dist="38100" dir="2700000" algn="tl">
                    <a:srgbClr val="000000">
                      <a:alpha val="43137"/>
                    </a:srgbClr>
                  </a:outerShdw>
                </a:effectLst>
                <a:latin typeface="Cambria" panose="02040503050406030204" pitchFamily="18" charset="0"/>
              </a:rPr>
              <a:t>Introduction</a:t>
            </a:r>
          </a:p>
        </p:txBody>
      </p:sp>
    </p:spTree>
  </p:cSld>
  <p:clrMapOvr>
    <a:masterClrMapping/>
  </p:clrMapOvr>
  <p:transition spd="slow">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solidFill>
                  <a:schemeClr val="accent1"/>
                </a:solidFill>
              </a:rPr>
              <a:t>5.2 problèmes de santé</a:t>
            </a:r>
          </a:p>
        </p:txBody>
      </p:sp>
      <p:sp>
        <p:nvSpPr>
          <p:cNvPr id="3" name="Espace réservé du contenu 2"/>
          <p:cNvSpPr>
            <a:spLocks noGrp="1"/>
          </p:cNvSpPr>
          <p:nvPr>
            <p:ph idx="1"/>
          </p:nvPr>
        </p:nvSpPr>
        <p:spPr/>
        <p:txBody>
          <a:bodyPr/>
          <a:lstStyle/>
          <a:p>
            <a:pPr algn="just"/>
            <a:r>
              <a:rPr lang="fr-FR" dirty="0"/>
              <a:t>Les apprenants qui suivent une formation en ligne passent énormément de temps sur leur ordinateur et d’autres appareils de ce type ; ce qui peut entraîner de la fatigue visuelle, la survenue de mauvaises postures ou d’autres problèmes physiques, qui peuvent affecter l’apprenant.</a:t>
            </a:r>
          </a:p>
          <a:p>
            <a:pPr algn="just"/>
            <a:endParaRPr lang="fr-FR" dirty="0"/>
          </a:p>
        </p:txBody>
      </p:sp>
    </p:spTree>
  </p:cSld>
  <p:clrMapOvr>
    <a:masterClrMapping/>
  </p:clrMapOvr>
  <p:transition spd="slow">
    <p:wedg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solidFill>
                  <a:schemeClr val="accent1"/>
                </a:solidFill>
              </a:rPr>
              <a:t>5.3 moins d’engagement </a:t>
            </a:r>
          </a:p>
        </p:txBody>
      </p:sp>
      <p:sp>
        <p:nvSpPr>
          <p:cNvPr id="3" name="Espace réservé du contenu 2"/>
          <p:cNvSpPr>
            <a:spLocks noGrp="1"/>
          </p:cNvSpPr>
          <p:nvPr>
            <p:ph idx="1"/>
          </p:nvPr>
        </p:nvSpPr>
        <p:spPr/>
        <p:txBody>
          <a:bodyPr/>
          <a:lstStyle/>
          <a:p>
            <a:pPr algn="just"/>
            <a:r>
              <a:rPr lang="fr-FR" dirty="0"/>
              <a:t>Les apprenants les plus jeunes sont souvent ceux qui rencontrent le plus de problèmes d’autodiscipline. Donc, ils seront moins motivés pour terminer leur formation en ligne, parce qu’il n’y a pas d’enseignant physiquement présent pour les motiver à étudier.</a:t>
            </a:r>
          </a:p>
          <a:p>
            <a:endParaRPr lang="fr-FR" dirty="0"/>
          </a:p>
        </p:txBody>
      </p:sp>
    </p:spTree>
  </p:cSld>
  <p:clrMapOvr>
    <a:masterClrMapping/>
  </p:clrMapOvr>
  <p:transition spd="slow">
    <p:wedg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solidFill>
                  <a:schemeClr val="accent1"/>
                </a:solidFill>
              </a:rPr>
              <a:t>conclusion</a:t>
            </a:r>
          </a:p>
        </p:txBody>
      </p:sp>
      <p:sp>
        <p:nvSpPr>
          <p:cNvPr id="3" name="Espace réservé du contenu 2"/>
          <p:cNvSpPr>
            <a:spLocks noGrp="1"/>
          </p:cNvSpPr>
          <p:nvPr>
            <p:ph idx="1"/>
          </p:nvPr>
        </p:nvSpPr>
        <p:spPr/>
        <p:txBody>
          <a:bodyPr>
            <a:normAutofit fontScale="92500" lnSpcReduction="20000"/>
          </a:bodyPr>
          <a:lstStyle/>
          <a:p>
            <a:pPr>
              <a:buNone/>
            </a:pPr>
            <a:endParaRPr lang="fr-FR" dirty="0"/>
          </a:p>
          <a:p>
            <a:pPr algn="just"/>
            <a:r>
              <a:rPr lang="fr-FR" dirty="0"/>
              <a:t>L’enseignement à distance est une forme d’enseignement qui se déroule sur une longue période de temps avec l’aide de la technologie.</a:t>
            </a:r>
          </a:p>
          <a:p>
            <a:pPr algn="just"/>
            <a:r>
              <a:rPr lang="fr-FR" dirty="0"/>
              <a:t>L’enseignement à distance existe depuis longtemps, mais ce n’est que récemment qu’il a connu un regain de popularité. La raison principale en est que les gens recherchent des occasions d’apprendre quelque chose de différent des écoles traditionnelles.</a:t>
            </a:r>
          </a:p>
          <a:p>
            <a:pPr algn="just"/>
            <a:r>
              <a:rPr lang="fr-FR" dirty="0"/>
              <a:t>L’apprentissage à distance devient également plus abordable à mesure que le coût de la technologie diminue et que la vitesse d’Internet s’améliore.</a:t>
            </a:r>
          </a:p>
          <a:p>
            <a:endParaRPr lang="fr-FR" dirty="0"/>
          </a:p>
        </p:txBody>
      </p:sp>
    </p:spTree>
  </p:cSld>
  <p:clrMapOvr>
    <a:masterClrMapping/>
  </p:clrMapOvr>
  <p:transition spd="slow">
    <p:wedg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solidFill>
                  <a:schemeClr val="accent1"/>
                </a:solidFill>
              </a:rPr>
              <a:t>Evaluation </a:t>
            </a:r>
          </a:p>
        </p:txBody>
      </p:sp>
      <p:sp>
        <p:nvSpPr>
          <p:cNvPr id="3" name="Espace réservé du contenu 2"/>
          <p:cNvSpPr>
            <a:spLocks noGrp="1"/>
          </p:cNvSpPr>
          <p:nvPr>
            <p:ph idx="1"/>
          </p:nvPr>
        </p:nvSpPr>
        <p:spPr/>
        <p:txBody>
          <a:bodyPr>
            <a:normAutofit/>
          </a:bodyPr>
          <a:lstStyle/>
          <a:p>
            <a:pPr algn="just"/>
            <a:r>
              <a:rPr lang="fr-FR" sz="3000" dirty="0"/>
              <a:t>A partir de votre modeste expérience en tant qu’enseignant, quel est l'apport de l'enseignement à distance par le biais des TIC par rapport à l'enseignement en </a:t>
            </a:r>
            <a:r>
              <a:rPr lang="fr-FR" sz="3000" dirty="0" err="1"/>
              <a:t>présentiel</a:t>
            </a:r>
            <a:r>
              <a:rPr lang="fr-FR" sz="3000" dirty="0"/>
              <a:t> ?</a:t>
            </a:r>
          </a:p>
        </p:txBody>
      </p:sp>
    </p:spTree>
  </p:cSld>
  <p:clrMapOvr>
    <a:masterClrMapping/>
  </p:clrMapOvr>
  <p:transition spd="slow">
    <p:wedg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7478970"/>
          </a:xfrm>
          <a:prstGeom prst="rect">
            <a:avLst/>
          </a:prstGeom>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r>
              <a:rPr lang="fr-FR" sz="6000" b="1" dirty="0">
                <a:ln w="12700">
                  <a:solidFill>
                    <a:schemeClr val="bg2">
                      <a:lumMod val="50000"/>
                    </a:schemeClr>
                  </a:solidFill>
                  <a:prstDash val="solid"/>
                </a:ln>
                <a:solidFill>
                  <a:schemeClr val="tx2">
                    <a:lumMod val="75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t>MERCI  DE</a:t>
            </a:r>
            <a:endParaRPr lang="fr-FR" sz="6000" b="1" dirty="0">
              <a:ln w="12700">
                <a:solidFill>
                  <a:schemeClr val="bg2">
                    <a:lumMod val="50000"/>
                  </a:schemeClr>
                </a:solidFill>
                <a:prstDash val="solid"/>
              </a:ln>
              <a:solidFill>
                <a:schemeClr val="accent1">
                  <a:lumMod val="75000"/>
                </a:schemeClr>
              </a:solidFill>
              <a:effectLst>
                <a:outerShdw blurRad="41275" dist="20320" dir="1800000" algn="tl" rotWithShape="0">
                  <a:srgbClr val="000000">
                    <a:alpha val="40000"/>
                  </a:srgbClr>
                </a:outerShdw>
              </a:effectLst>
              <a:latin typeface="Times New Roman" pitchFamily="18" charset="0"/>
              <a:cs typeface="Times New Roman" pitchFamily="18" charset="0"/>
            </a:endParaRPr>
          </a:p>
          <a:p>
            <a:pPr algn="ctr"/>
            <a:r>
              <a:rPr lang="fr-FR" sz="6000" b="1" dirty="0">
                <a:ln w="12700">
                  <a:solidFill>
                    <a:schemeClr val="bg2">
                      <a:lumMod val="50000"/>
                    </a:schemeClr>
                  </a:solidFill>
                  <a:prstDash val="solid"/>
                </a:ln>
                <a:solidFill>
                  <a:schemeClr val="accent1">
                    <a:lumMod val="75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t> </a:t>
            </a:r>
          </a:p>
          <a:p>
            <a:pPr algn="ctr"/>
            <a:r>
              <a:rPr lang="fr-FR" sz="6000" b="1" dirty="0">
                <a:ln w="12700">
                  <a:solidFill>
                    <a:schemeClr val="bg2">
                      <a:lumMod val="50000"/>
                    </a:schemeClr>
                  </a:solidFill>
                  <a:prstDash val="solid"/>
                </a:ln>
                <a:solidFill>
                  <a:schemeClr val="accent1">
                    <a:lumMod val="75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t>VOTRE</a:t>
            </a:r>
          </a:p>
          <a:p>
            <a:pPr algn="ctr"/>
            <a:r>
              <a:rPr lang="fr-FR" sz="6000" b="1" dirty="0">
                <a:ln w="12700">
                  <a:solidFill>
                    <a:schemeClr val="bg2">
                      <a:lumMod val="50000"/>
                    </a:schemeClr>
                  </a:solidFill>
                  <a:prstDash val="solid"/>
                </a:ln>
                <a:solidFill>
                  <a:schemeClr val="accent1">
                    <a:lumMod val="75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t> </a:t>
            </a:r>
          </a:p>
          <a:p>
            <a:pPr algn="ctr"/>
            <a:r>
              <a:rPr lang="fr-FR" sz="6000" b="1" dirty="0">
                <a:ln w="12700">
                  <a:solidFill>
                    <a:schemeClr val="bg2">
                      <a:lumMod val="50000"/>
                    </a:schemeClr>
                  </a:solidFill>
                  <a:prstDash val="solid"/>
                </a:ln>
                <a:solidFill>
                  <a:schemeClr val="accent1">
                    <a:lumMod val="75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t>ATTENTION</a:t>
            </a:r>
          </a:p>
          <a:p>
            <a:pPr algn="ctr"/>
            <a:endParaRPr lang="fr-FR" sz="6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endParaRPr>
          </a:p>
          <a:p>
            <a:pPr algn="ctr"/>
            <a:endParaRPr lang="fr-FR" sz="6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endParaRPr>
          </a:p>
          <a:p>
            <a:pPr algn="ctr"/>
            <a:endParaRPr lang="fr-FR" sz="6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endParaRPr>
          </a:p>
        </p:txBody>
      </p:sp>
    </p:spTree>
  </p:cSld>
  <p:clrMapOvr>
    <a:masterClrMapping/>
  </p:clrMapOvr>
  <p:transition spd="slow">
    <p:wedg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avec flèche vers le bas 11"/>
          <p:cNvSpPr>
            <a:spLocks noGrp="1"/>
          </p:cNvSpPr>
          <p:nvPr>
            <p:ph type="title"/>
          </p:nvPr>
        </p:nvSpPr>
        <p:spPr>
          <a:xfrm>
            <a:off x="0" y="0"/>
            <a:ext cx="9144000" cy="1463040"/>
          </a:xfrm>
          <a:prstGeom prst="downArrowCallout">
            <a:avLst/>
          </a:prstGeom>
          <a:ln/>
        </p:spPr>
        <p:style>
          <a:lnRef idx="1">
            <a:schemeClr val="accent5"/>
          </a:lnRef>
          <a:fillRef idx="2">
            <a:schemeClr val="accent5"/>
          </a:fillRef>
          <a:effectRef idx="1">
            <a:schemeClr val="accent5"/>
          </a:effectRef>
          <a:fontRef idx="minor">
            <a:schemeClr val="dk1"/>
          </a:fontRef>
        </p:style>
        <p:txBody>
          <a:bodyPr anchor="ctr"/>
          <a:lstStyle/>
          <a:p>
            <a:pPr algn="ctr">
              <a:defRPr/>
            </a:pPr>
            <a:r>
              <a:rPr lang="fr-FR" sz="3600" dirty="0">
                <a:ln w="18000">
                  <a:solidFill>
                    <a:schemeClr val="tx2">
                      <a:lumMod val="75000"/>
                    </a:schemeClr>
                  </a:solidFill>
                  <a:prstDash val="solid"/>
                  <a:miter lim="800000"/>
                </a:ln>
                <a:solidFill>
                  <a:schemeClr val="accent1">
                    <a:lumMod val="75000"/>
                  </a:schemeClr>
                </a:solidFill>
                <a:effectLst>
                  <a:outerShdw blurRad="25500" dist="23000" dir="7020000" algn="tl">
                    <a:srgbClr val="000000">
                      <a:alpha val="50000"/>
                    </a:srgbClr>
                  </a:outerShdw>
                </a:effectLst>
                <a:latin typeface="Cambria" panose="02040503050406030204" pitchFamily="18" charset="0"/>
              </a:rPr>
              <a:t>Suite </a:t>
            </a:r>
            <a:endParaRPr lang="fr-FR" sz="3600" b="1" dirty="0">
              <a:ln>
                <a:solidFill>
                  <a:schemeClr val="tx2">
                    <a:lumMod val="75000"/>
                  </a:schemeClr>
                </a:solidFill>
              </a:ln>
              <a:solidFill>
                <a:schemeClr val="tx2">
                  <a:lumMod val="75000"/>
                </a:schemeClr>
              </a:solidFill>
              <a:effectLst>
                <a:outerShdw blurRad="38100" dist="38100" dir="2700000" algn="tl">
                  <a:srgbClr val="000000">
                    <a:alpha val="43137"/>
                  </a:srgbClr>
                </a:outerShdw>
              </a:effectLst>
              <a:latin typeface="Cambria" panose="02040503050406030204" pitchFamily="18" charset="0"/>
            </a:endParaRPr>
          </a:p>
        </p:txBody>
      </p:sp>
      <p:sp>
        <p:nvSpPr>
          <p:cNvPr id="3" name="Espace réservé du contenu 2"/>
          <p:cNvSpPr>
            <a:spLocks noGrp="1"/>
          </p:cNvSpPr>
          <p:nvPr>
            <p:ph idx="1"/>
          </p:nvPr>
        </p:nvSpPr>
        <p:spPr>
          <a:xfrm>
            <a:off x="0" y="1609416"/>
            <a:ext cx="9144000" cy="5248584"/>
          </a:xfrm>
        </p:spPr>
        <p:style>
          <a:lnRef idx="1">
            <a:schemeClr val="accent2"/>
          </a:lnRef>
          <a:fillRef idx="2">
            <a:schemeClr val="accent2"/>
          </a:fillRef>
          <a:effectRef idx="1">
            <a:schemeClr val="accent2"/>
          </a:effectRef>
          <a:fontRef idx="minor">
            <a:schemeClr val="dk1"/>
          </a:fontRef>
        </p:style>
        <p:txBody>
          <a:bodyPr>
            <a:normAutofit/>
          </a:bodyPr>
          <a:lstStyle/>
          <a:p>
            <a:pPr algn="just">
              <a:buNone/>
            </a:pPr>
            <a:endParaRPr lang="fr-FR" sz="2800" dirty="0"/>
          </a:p>
          <a:p>
            <a:pPr algn="just"/>
            <a:r>
              <a:rPr lang="fr-FR" sz="2800" dirty="0"/>
              <a:t>Les formations en ligne se présentent sous forme de </a:t>
            </a:r>
            <a:r>
              <a:rPr lang="fr-FR" sz="2800" b="1" dirty="0"/>
              <a:t>cours interactifs</a:t>
            </a:r>
            <a:r>
              <a:rPr lang="fr-FR" sz="2800" dirty="0"/>
              <a:t>, </a:t>
            </a:r>
            <a:r>
              <a:rPr lang="fr-FR" sz="2800" b="1" dirty="0"/>
              <a:t>vidéos</a:t>
            </a:r>
            <a:r>
              <a:rPr lang="fr-FR" sz="2800" dirty="0"/>
              <a:t>, </a:t>
            </a:r>
            <a:r>
              <a:rPr lang="fr-FR" sz="2800" b="1" dirty="0"/>
              <a:t>exercices pratiques</a:t>
            </a:r>
            <a:r>
              <a:rPr lang="fr-FR" sz="2800" dirty="0"/>
              <a:t>, </a:t>
            </a:r>
            <a:r>
              <a:rPr lang="fr-FR" sz="2800" b="1" dirty="0"/>
              <a:t>quiz</a:t>
            </a:r>
            <a:r>
              <a:rPr lang="fr-FR" sz="2800" dirty="0"/>
              <a:t>, </a:t>
            </a:r>
            <a:r>
              <a:rPr lang="fr-FR" sz="2800" b="1" dirty="0"/>
              <a:t>forums de discussion</a:t>
            </a:r>
            <a:r>
              <a:rPr lang="fr-FR" sz="2800" dirty="0"/>
              <a:t> etc.</a:t>
            </a:r>
            <a:endParaRPr lang="fr-FR" sz="2800" b="1" dirty="0">
              <a:solidFill>
                <a:schemeClr val="tx1"/>
              </a:solidFill>
              <a:latin typeface="Arial" pitchFamily="34" charset="0"/>
              <a:cs typeface="Arial" pitchFamily="34" charset="0"/>
            </a:endParaRPr>
          </a:p>
          <a:p>
            <a:pPr algn="just"/>
            <a:endParaRPr lang="fr-FR" sz="2800" b="1" dirty="0">
              <a:latin typeface="Arial" pitchFamily="34" charset="0"/>
              <a:cs typeface="Arial" pitchFamily="34" charset="0"/>
            </a:endParaRPr>
          </a:p>
          <a:p>
            <a:pPr algn="just"/>
            <a:r>
              <a:rPr lang="fr-FR" dirty="0"/>
              <a:t>En optant pour l'e-</a:t>
            </a:r>
            <a:r>
              <a:rPr lang="fr-FR" dirty="0" err="1"/>
              <a:t>learning</a:t>
            </a:r>
            <a:r>
              <a:rPr lang="fr-FR" dirty="0"/>
              <a:t>, il est possible de se former à son propre rythme, en conciliant travail, vie personnelle et apprentissage. C'est une solution pratique et efficace pour développer de nouvelles compétences et rester compétitif sur le marché du travail.</a:t>
            </a:r>
          </a:p>
        </p:txBody>
      </p:sp>
    </p:spTree>
  </p:cSld>
  <p:clrMapOvr>
    <a:masterClrMapping/>
  </p:clrMapOvr>
  <p:transition spd="slow">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solidFill>
                  <a:schemeClr val="accent1"/>
                </a:solidFill>
              </a:rPr>
              <a:t>1. Définitions  </a:t>
            </a:r>
          </a:p>
        </p:txBody>
      </p:sp>
      <p:sp>
        <p:nvSpPr>
          <p:cNvPr id="3" name="Espace réservé du contenu 2"/>
          <p:cNvSpPr>
            <a:spLocks noGrp="1"/>
          </p:cNvSpPr>
          <p:nvPr>
            <p:ph idx="1"/>
          </p:nvPr>
        </p:nvSpPr>
        <p:spPr/>
        <p:txBody>
          <a:bodyPr/>
          <a:lstStyle/>
          <a:p>
            <a:pPr algn="just"/>
            <a:r>
              <a:rPr lang="fr-FR" dirty="0"/>
              <a:t>L’enseignement à distance est en plein essor grâce à la puissance d’internet. Avec l’aide de la technologie, les étudiants peuvent apprendre de chez eux ou même en déplacement. En effet, l’enseignement à distance existe depuis des siècles, mais il n’est devenu populaire que récemment, de nombreuses personnes optant pour des cours et des ateliers en ligne.</a:t>
            </a:r>
          </a:p>
          <a:p>
            <a:endParaRPr lang="fr-FR" dirty="0"/>
          </a:p>
        </p:txBody>
      </p:sp>
    </p:spTree>
  </p:cSld>
  <p:clrMapOvr>
    <a:masterClrMapping/>
  </p:clrMapOvr>
  <p:transition spd="slow">
    <p:wedg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solidFill>
                  <a:schemeClr val="accent1"/>
                </a:solidFill>
              </a:rPr>
              <a:t>1. Définitions </a:t>
            </a:r>
          </a:p>
        </p:txBody>
      </p:sp>
      <p:sp>
        <p:nvSpPr>
          <p:cNvPr id="3" name="Espace réservé du contenu 2"/>
          <p:cNvSpPr>
            <a:spLocks noGrp="1"/>
          </p:cNvSpPr>
          <p:nvPr>
            <p:ph idx="1"/>
          </p:nvPr>
        </p:nvSpPr>
        <p:spPr/>
        <p:txBody>
          <a:bodyPr>
            <a:normAutofit lnSpcReduction="10000"/>
          </a:bodyPr>
          <a:lstStyle/>
          <a:p>
            <a:pPr algn="just"/>
            <a:r>
              <a:rPr lang="fr-FR" dirty="0"/>
              <a:t>L’enseignement à distance est un type d’enseignement que les étudiants peuvent suivre sans avoir à se trouver physiquement au même endroit que l’instructeur. Avec une variété de types de cours à choisir, il y a une augmentation des options d’éducation. (Jaillet A., 2004)</a:t>
            </a:r>
          </a:p>
          <a:p>
            <a:pPr algn="just"/>
            <a:r>
              <a:rPr lang="fr-FR" dirty="0"/>
              <a:t>En plus, l’enseignement à distance peut se faire de différentes manières, en utilisant des cours en ligne, des cours audio, des cours vidéo, des formats d’apprentissage hybrides ou mixtes.</a:t>
            </a:r>
          </a:p>
          <a:p>
            <a:endParaRPr lang="fr-FR" dirty="0"/>
          </a:p>
        </p:txBody>
      </p:sp>
    </p:spTree>
  </p:cSld>
  <p:clrMapOvr>
    <a:masterClrMapping/>
  </p:clrMapOvr>
  <p:transition spd="slow">
    <p:wedg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solidFill>
                  <a:schemeClr val="accent1"/>
                </a:solidFill>
              </a:rPr>
              <a:t>1. Définitions </a:t>
            </a:r>
          </a:p>
        </p:txBody>
      </p:sp>
      <p:sp>
        <p:nvSpPr>
          <p:cNvPr id="3" name="Espace réservé du contenu 2"/>
          <p:cNvSpPr>
            <a:spLocks noGrp="1"/>
          </p:cNvSpPr>
          <p:nvPr>
            <p:ph idx="1"/>
          </p:nvPr>
        </p:nvSpPr>
        <p:spPr/>
        <p:txBody>
          <a:bodyPr>
            <a:normAutofit lnSpcReduction="10000"/>
          </a:bodyPr>
          <a:lstStyle/>
          <a:p>
            <a:pPr algn="just"/>
            <a:r>
              <a:rPr lang="fr-FR" dirty="0"/>
              <a:t>L’enseignement à distance, également appelé formation à distance, enseignement en ligne ou e-</a:t>
            </a:r>
            <a:r>
              <a:rPr lang="fr-FR" dirty="0" err="1"/>
              <a:t>learning</a:t>
            </a:r>
            <a:r>
              <a:rPr lang="fr-FR" dirty="0"/>
              <a:t>, renvoie à une modalité d’enseignement qui permet à une personne d’apprendre de façon relativement autonome, avec des contraintes minimales d’horaire et de déplacement, et avec le soutien à distance de personnes-ressources.</a:t>
            </a:r>
          </a:p>
          <a:p>
            <a:pPr algn="just"/>
            <a:r>
              <a:rPr lang="fr-FR" dirty="0"/>
              <a:t>En plus, l’apprentissage à distance est accessible où que l’on se trouve, en présence des autres participants ou non. L’éducation à distance s’est toujours développée en fonction des innovations technologiques.</a:t>
            </a:r>
          </a:p>
          <a:p>
            <a:pPr algn="just"/>
            <a:endParaRPr lang="fr-FR" dirty="0"/>
          </a:p>
          <a:p>
            <a:pPr algn="just"/>
            <a:endParaRPr lang="fr-FR" dirty="0"/>
          </a:p>
        </p:txBody>
      </p:sp>
    </p:spTree>
  </p:cSld>
  <p:clrMapOvr>
    <a:masterClrMapping/>
  </p:clrMapOvr>
  <p:transition spd="slow">
    <p:wedg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solidFill>
                  <a:schemeClr val="accent1"/>
                </a:solidFill>
              </a:rPr>
              <a:t>2. qu’est-ce que l’E.A.D?</a:t>
            </a:r>
          </a:p>
        </p:txBody>
      </p:sp>
      <p:sp>
        <p:nvSpPr>
          <p:cNvPr id="3" name="Espace réservé du contenu 2"/>
          <p:cNvSpPr>
            <a:spLocks noGrp="1"/>
          </p:cNvSpPr>
          <p:nvPr>
            <p:ph idx="1"/>
          </p:nvPr>
        </p:nvSpPr>
        <p:spPr/>
        <p:txBody>
          <a:bodyPr/>
          <a:lstStyle/>
          <a:p>
            <a:pPr algn="just"/>
            <a:r>
              <a:rPr lang="fr-FR" dirty="0"/>
              <a:t>L’enseignement à distance est une forme d’enseignement qui permet aux étudiants d’apprendre sans avoir à être physiquement présents dans la salle de cours. Il est principalement utilisé par les étudiants qui étudient à l’étranger ou ceux qui n’ont pas les moyens de payer les frais de voyage et de scolarité.</a:t>
            </a:r>
          </a:p>
          <a:p>
            <a:endParaRPr lang="fr-FR" dirty="0"/>
          </a:p>
        </p:txBody>
      </p:sp>
    </p:spTree>
  </p:cSld>
  <p:clrMapOvr>
    <a:masterClrMapping/>
  </p:clrMapOvr>
  <p:transition spd="slow">
    <p:wedg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solidFill>
                  <a:schemeClr val="accent1"/>
                </a:solidFill>
              </a:rPr>
              <a:t>2. Qu’est-ce que l’E.A.D ?</a:t>
            </a:r>
          </a:p>
        </p:txBody>
      </p:sp>
      <p:sp>
        <p:nvSpPr>
          <p:cNvPr id="3" name="Espace réservé du contenu 2"/>
          <p:cNvSpPr>
            <a:spLocks noGrp="1"/>
          </p:cNvSpPr>
          <p:nvPr>
            <p:ph idx="1"/>
          </p:nvPr>
        </p:nvSpPr>
        <p:spPr/>
        <p:txBody>
          <a:bodyPr/>
          <a:lstStyle/>
          <a:p>
            <a:pPr algn="just"/>
            <a:r>
              <a:rPr lang="fr-FR" dirty="0"/>
              <a:t>Historiquement, l’enseignement à distance comprend des </a:t>
            </a:r>
            <a:r>
              <a:rPr lang="fr-FR" b="1" dirty="0">
                <a:solidFill>
                  <a:srgbClr val="00B050"/>
                </a:solidFill>
                <a:hlinkClick r:id="rId2"/>
              </a:rPr>
              <a:t>cours par correspondance</a:t>
            </a:r>
            <a:r>
              <a:rPr lang="fr-FR" b="1" dirty="0">
                <a:solidFill>
                  <a:srgbClr val="00B050"/>
                </a:solidFill>
              </a:rPr>
              <a:t>.</a:t>
            </a:r>
            <a:r>
              <a:rPr lang="fr-FR" dirty="0"/>
              <a:t> Dans les années 1800, les cours par correspondance étaient un moyen populaire pour les gens d’apprendre une nouvelle compétence ou un nouveau sujet.</a:t>
            </a:r>
          </a:p>
          <a:p>
            <a:pPr algn="just"/>
            <a:r>
              <a:rPr lang="fr-FR" dirty="0"/>
              <a:t>Actuellement, l’enseignement à distance est principalement dispensé en ligne à l’aide de technologies telles que des </a:t>
            </a:r>
            <a:r>
              <a:rPr lang="fr-FR" dirty="0" err="1"/>
              <a:t>webinaires</a:t>
            </a:r>
            <a:r>
              <a:rPr lang="fr-FR" dirty="0"/>
              <a:t>, des téléconférences, des </a:t>
            </a:r>
            <a:r>
              <a:rPr lang="fr-FR" dirty="0" err="1"/>
              <a:t>podcasts</a:t>
            </a:r>
            <a:r>
              <a:rPr lang="fr-FR" dirty="0"/>
              <a:t> et des conférences vidéo.</a:t>
            </a:r>
          </a:p>
          <a:p>
            <a:pPr algn="just"/>
            <a:endParaRPr lang="fr-FR" dirty="0"/>
          </a:p>
          <a:p>
            <a:pPr algn="just"/>
            <a:endParaRPr lang="fr-FR" dirty="0"/>
          </a:p>
        </p:txBody>
      </p:sp>
    </p:spTree>
  </p:cSld>
  <p:clrMapOvr>
    <a:masterClrMapping/>
  </p:clrMapOvr>
  <p:transition spd="slow">
    <p:wedg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11058</TotalTime>
  <Words>2137</Words>
  <Application>Microsoft Office PowerPoint</Application>
  <PresentationFormat>Affichage à l'écran (4:3)</PresentationFormat>
  <Paragraphs>134</Paragraphs>
  <Slides>34</Slides>
  <Notes>0</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34</vt:i4>
      </vt:variant>
    </vt:vector>
  </HeadingPairs>
  <TitlesOfParts>
    <vt:vector size="43" baseType="lpstr">
      <vt:lpstr>Adobe Garamond Pro Bold</vt:lpstr>
      <vt:lpstr>Arial</vt:lpstr>
      <vt:lpstr>Calibri</vt:lpstr>
      <vt:lpstr>Cambria</vt:lpstr>
      <vt:lpstr>Times New Roman</vt:lpstr>
      <vt:lpstr>Trebuchet MS</vt:lpstr>
      <vt:lpstr>Wingdings</vt:lpstr>
      <vt:lpstr>Wingdings 2</vt:lpstr>
      <vt:lpstr>Opulent</vt:lpstr>
      <vt:lpstr>Présentation PowerPoint</vt:lpstr>
      <vt:lpstr>Présentation PowerPoint</vt:lpstr>
      <vt:lpstr>Présentation PowerPoint</vt:lpstr>
      <vt:lpstr>Suite </vt:lpstr>
      <vt:lpstr>1. Définitions  </vt:lpstr>
      <vt:lpstr>1. Définitions </vt:lpstr>
      <vt:lpstr>1. Définitions </vt:lpstr>
      <vt:lpstr>2. qu’est-ce que l’E.A.D?</vt:lpstr>
      <vt:lpstr>2. Qu’est-ce que l’E.A.D ?</vt:lpstr>
      <vt:lpstr>3. Types courants de l’E.A.D</vt:lpstr>
      <vt:lpstr>3.1 la visioconférence</vt:lpstr>
      <vt:lpstr>3.1 la visioconférence</vt:lpstr>
      <vt:lpstr>3.2 l’apprentissage synchrone</vt:lpstr>
      <vt:lpstr>3.2 L’apprentissage synchrone</vt:lpstr>
      <vt:lpstr>3.3 apprentissage asynchrone</vt:lpstr>
      <vt:lpstr>3.3 Apprentissage asynchrone</vt:lpstr>
      <vt:lpstr>3.3 Apprentissage asynchrone</vt:lpstr>
      <vt:lpstr>3.4 les cours en ligne à temps ouvert</vt:lpstr>
      <vt:lpstr>3.5 les cours en ligne a durée fixe</vt:lpstr>
      <vt:lpstr>3.6 l’apprentissage mixte</vt:lpstr>
      <vt:lpstr>3.6 l’apprentissage mixte</vt:lpstr>
      <vt:lpstr>4. Les avantages de l’E.A.D</vt:lpstr>
      <vt:lpstr>4.1 Plus de flexibilité </vt:lpstr>
      <vt:lpstr>4.1 Plus de flexibilité </vt:lpstr>
      <vt:lpstr>4.2 ADAPTE A TOUS LES RYTHMES</vt:lpstr>
      <vt:lpstr>4.3 Pratique </vt:lpstr>
      <vt:lpstr>4.3 pratique</vt:lpstr>
      <vt:lpstr>4.3 pratique</vt:lpstr>
      <vt:lpstr>5. Les inconvénients de l’E.A.D 5.1 moins d’interaction</vt:lpstr>
      <vt:lpstr>5.2 problèmes de santé</vt:lpstr>
      <vt:lpstr>5.3 moins d’engagement </vt:lpstr>
      <vt:lpstr>conclusion</vt:lpstr>
      <vt:lpstr>Evaluation </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acer</dc:creator>
  <cp:lastModifiedBy>win</cp:lastModifiedBy>
  <cp:revision>939</cp:revision>
  <dcterms:created xsi:type="dcterms:W3CDTF">2015-10-04T14:23:52Z</dcterms:created>
  <dcterms:modified xsi:type="dcterms:W3CDTF">2024-05-13T09:10:39Z</dcterms:modified>
</cp:coreProperties>
</file>